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40"/>
  </p:notesMasterIdLst>
  <p:handoutMasterIdLst>
    <p:handoutMasterId r:id="rId41"/>
  </p:handoutMasterIdLst>
  <p:sldIdLst>
    <p:sldId id="271" r:id="rId2"/>
    <p:sldId id="273" r:id="rId3"/>
    <p:sldId id="321" r:id="rId4"/>
    <p:sldId id="322" r:id="rId5"/>
    <p:sldId id="274" r:id="rId6"/>
    <p:sldId id="276" r:id="rId7"/>
    <p:sldId id="305" r:id="rId8"/>
    <p:sldId id="315" r:id="rId9"/>
    <p:sldId id="277" r:id="rId10"/>
    <p:sldId id="283" r:id="rId11"/>
    <p:sldId id="278" r:id="rId12"/>
    <p:sldId id="292" r:id="rId13"/>
    <p:sldId id="291" r:id="rId14"/>
    <p:sldId id="293" r:id="rId15"/>
    <p:sldId id="290" r:id="rId16"/>
    <p:sldId id="300" r:id="rId17"/>
    <p:sldId id="301" r:id="rId18"/>
    <p:sldId id="317" r:id="rId19"/>
    <p:sldId id="319" r:id="rId20"/>
    <p:sldId id="320" r:id="rId21"/>
    <p:sldId id="323" r:id="rId22"/>
    <p:sldId id="324" r:id="rId23"/>
    <p:sldId id="325" r:id="rId24"/>
    <p:sldId id="326" r:id="rId25"/>
    <p:sldId id="318" r:id="rId26"/>
    <p:sldId id="327" r:id="rId27"/>
    <p:sldId id="328" r:id="rId28"/>
    <p:sldId id="330" r:id="rId29"/>
    <p:sldId id="331" r:id="rId30"/>
    <p:sldId id="333" r:id="rId31"/>
    <p:sldId id="332" r:id="rId32"/>
    <p:sldId id="294" r:id="rId33"/>
    <p:sldId id="295" r:id="rId34"/>
    <p:sldId id="298" r:id="rId35"/>
    <p:sldId id="310" r:id="rId36"/>
    <p:sldId id="313" r:id="rId37"/>
    <p:sldId id="314" r:id="rId38"/>
    <p:sldId id="299" r:id="rId39"/>
  </p:sldIdLst>
  <p:sldSz cx="9144000" cy="5143500" type="screen16x9"/>
  <p:notesSz cx="6858000" cy="9144000"/>
  <p:custDataLst>
    <p:tags r:id="rId4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00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" y="16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E677AC1-6896-8247-AA56-FC27C0FD4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67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B8C4C1C-06D4-2C49-9F49-CD2E4D9D8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8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04800" y="1276350"/>
            <a:ext cx="6477000" cy="2743200"/>
          </a:xfrm>
          <a:prstGeom prst="rect">
            <a:avLst/>
          </a:prstGeom>
          <a:noFill/>
          <a:extLst/>
        </p:spPr>
        <p:txBody>
          <a:bodyPr/>
          <a:lstStyle>
            <a:lvl1pPr>
              <a:defRPr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2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82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2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22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33400" y="1276350"/>
            <a:ext cx="8001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GDC16_ppt_front_16-9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52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5"/>
          <a:stretch/>
        </p:blipFill>
        <p:spPr bwMode="auto">
          <a:xfrm>
            <a:off x="-20649" y="-36256"/>
            <a:ext cx="9140825" cy="434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52" b="3333"/>
          <a:stretch/>
        </p:blipFill>
        <p:spPr bwMode="auto">
          <a:xfrm>
            <a:off x="-1" y="4914900"/>
            <a:ext cx="91408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4038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81" r:id="rId5"/>
    <p:sldLayoutId id="2147483680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jpeg"/><Relationship Id="rId4" Type="http://schemas.openxmlformats.org/officeDocument/2006/relationships/image" Target="../media/image8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685800" y="1276350"/>
            <a:ext cx="6172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Game of Games</a:t>
            </a: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b="1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Marc LeBlanc</a:t>
            </a: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endParaRPr lang="en-US" sz="2400" dirty="0">
              <a:solidFill>
                <a:srgbClr val="FFFFFF"/>
              </a:solidFill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How did your choice affect the game length?</a:t>
            </a:r>
          </a:p>
          <a:p>
            <a:r>
              <a:rPr lang="en-US" dirty="0"/>
              <a:t>Was there a “dominant” game?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vs. Series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895600" y="1543050"/>
            <a:ext cx="3378200" cy="1600200"/>
            <a:chOff x="5562600" y="1885950"/>
            <a:chExt cx="2895600" cy="1371600"/>
          </a:xfrm>
        </p:grpSpPr>
        <p:cxnSp>
          <p:nvCxnSpPr>
            <p:cNvPr id="25" name="Curved Connector 24"/>
            <p:cNvCxnSpPr>
              <a:stCxn id="13" idx="6"/>
              <a:endCxn id="5" idx="3"/>
            </p:cNvCxnSpPr>
            <p:nvPr/>
          </p:nvCxnSpPr>
          <p:spPr bwMode="auto">
            <a:xfrm flipV="1">
              <a:off x="6172200" y="2787276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Curved Connector 11"/>
            <p:cNvCxnSpPr>
              <a:stCxn id="4" idx="6"/>
              <a:endCxn id="5" idx="1"/>
            </p:cNvCxnSpPr>
            <p:nvPr/>
          </p:nvCxnSpPr>
          <p:spPr bwMode="auto">
            <a:xfrm>
              <a:off x="6172200" y="2190750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" name="Oval 3"/>
            <p:cNvSpPr/>
            <p:nvPr/>
          </p:nvSpPr>
          <p:spPr bwMode="auto">
            <a:xfrm>
              <a:off x="5562600" y="1885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7848600" y="22669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77000" y="1962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77000" y="2724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Visitor</a:t>
              </a:r>
            </a:p>
            <a:p>
              <a:pPr algn="ctr"/>
              <a:r>
                <a:rPr kumimoji="1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45" charset="0"/>
                </a:rPr>
                <a:t>Game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5562600" y="2647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3790950"/>
            <a:ext cx="8001000" cy="914400"/>
            <a:chOff x="609600" y="3562350"/>
            <a:chExt cx="5334000" cy="609600"/>
          </a:xfrm>
        </p:grpSpPr>
        <p:cxnSp>
          <p:nvCxnSpPr>
            <p:cNvPr id="15" name="Curved Connector 14"/>
            <p:cNvCxnSpPr>
              <a:stCxn id="22" idx="6"/>
              <a:endCxn id="18" idx="2"/>
            </p:cNvCxnSpPr>
            <p:nvPr/>
          </p:nvCxnSpPr>
          <p:spPr bwMode="auto">
            <a:xfrm>
              <a:off x="3657600" y="3867150"/>
              <a:ext cx="16764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" name="Curved Connector 15"/>
            <p:cNvCxnSpPr>
              <a:stCxn id="17" idx="6"/>
              <a:endCxn id="21" idx="2"/>
            </p:cNvCxnSpPr>
            <p:nvPr/>
          </p:nvCxnSpPr>
          <p:spPr bwMode="auto">
            <a:xfrm>
              <a:off x="1219200" y="3867150"/>
              <a:ext cx="16002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6096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53340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5240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0386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Visitor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28194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30480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 of Parallel Systems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Path of least resistance. </a:t>
            </a:r>
          </a:p>
          <a:p>
            <a:r>
              <a:rPr lang="en-US" dirty="0"/>
              <a:t>Safety valve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 bwMode="auto">
          <a:xfrm flipV="1">
            <a:off x="16764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 flipV="1">
            <a:off x="128744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V="1">
            <a:off x="2057400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Systems: Win Conditions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85800" y="44005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Hand &amp; </a:t>
            </a:r>
            <a:r>
              <a:rPr lang="en-US" dirty="0" err="1">
                <a:solidFill>
                  <a:schemeClr val="tx1"/>
                </a:solidFill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2197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828800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9667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Life Total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125895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685800" y="15049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Victory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205275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 bwMode="auto">
          <a:xfrm flipV="1">
            <a:off x="34290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flipV="1">
            <a:off x="343759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 bwMode="auto">
          <a:xfrm>
            <a:off x="317212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27193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Deck Size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340910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V="1">
            <a:off x="52054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V="1">
            <a:off x="4816502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 flipV="1">
            <a:off x="558645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 bwMode="auto">
          <a:xfrm>
            <a:off x="4551029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5357853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4958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Poison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4788008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 bwMode="auto">
          <a:xfrm flipV="1">
            <a:off x="5581812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1866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 flipV="1">
            <a:off x="719967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 bwMode="auto">
          <a:xfrm>
            <a:off x="6934200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4770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Combos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flipV="1">
            <a:off x="717117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 of Serial Systems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Bottlenecks</a:t>
            </a:r>
          </a:p>
          <a:p>
            <a:r>
              <a:rPr lang="en-US" dirty="0"/>
              <a:t>Propagation Latency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Systems: Resource Chains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04800" y="2647950"/>
            <a:ext cx="15240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Deck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&amp; Hand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209800" y="2647950"/>
            <a:ext cx="12192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4864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239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Life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 bwMode="auto">
          <a:xfrm>
            <a:off x="18288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34290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51054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1"/>
          </p:cNvCxnSpPr>
          <p:nvPr/>
        </p:nvCxnSpPr>
        <p:spPr bwMode="auto">
          <a:xfrm>
            <a:off x="6781800" y="31432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828800" y="203835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Example: Magic: the Gathering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Linearizing</a:t>
            </a:r>
            <a:r>
              <a:rPr lang="en-US" dirty="0"/>
              <a:t> a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5105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Example: Clash of Clans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752600" y="2876550"/>
            <a:ext cx="2590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2038350"/>
            <a:ext cx="2209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572000" y="3943350"/>
            <a:ext cx="2246245" cy="78922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3752850" y="1828800"/>
            <a:ext cx="342900" cy="1752600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3"/>
          </p:cNvCxnSpPr>
          <p:nvPr/>
        </p:nvCxnSpPr>
        <p:spPr bwMode="auto">
          <a:xfrm flipH="1">
            <a:off x="6818245" y="2533650"/>
            <a:ext cx="192155" cy="1804311"/>
          </a:xfrm>
          <a:prstGeom prst="bentConnector3">
            <a:avLst>
              <a:gd name="adj1" fmla="val -118966"/>
            </a:avLst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6"/>
          <p:cNvCxnSpPr>
            <a:stCxn id="6" idx="1"/>
            <a:endCxn id="4" idx="2"/>
          </p:cNvCxnSpPr>
          <p:nvPr/>
        </p:nvCxnSpPr>
        <p:spPr bwMode="auto">
          <a:xfrm rot="10800000">
            <a:off x="3048000" y="3867151"/>
            <a:ext cx="1524000" cy="470811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Linearizing</a:t>
            </a:r>
            <a:r>
              <a:rPr lang="en-US" dirty="0"/>
              <a:t> a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504950"/>
            <a:ext cx="8382000" cy="990600"/>
          </a:xfrm>
        </p:spPr>
        <p:txBody>
          <a:bodyPr/>
          <a:lstStyle/>
          <a:p>
            <a:pPr>
              <a:buNone/>
            </a:pPr>
            <a:r>
              <a:rPr lang="en-US" dirty="0"/>
              <a:t>We can “snip” the loop and view it as series connections.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33400" y="2952750"/>
            <a:ext cx="21336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29000" y="2952750"/>
            <a:ext cx="22098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248400" y="2952750"/>
            <a:ext cx="2246245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 bwMode="auto">
          <a:xfrm>
            <a:off x="2667000" y="3524250"/>
            <a:ext cx="762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1"/>
          </p:cNvCxnSpPr>
          <p:nvPr/>
        </p:nvCxnSpPr>
        <p:spPr bwMode="auto">
          <a:xfrm>
            <a:off x="5638800" y="3524250"/>
            <a:ext cx="6096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>
                <a:sym typeface="Wingdings"/>
              </a:rPr>
              <a:t></a:t>
            </a:r>
            <a:r>
              <a:rPr lang="en-US" b="1"/>
              <a:t> 9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two more ambassadors:</a:t>
            </a:r>
          </a:p>
        </p:txBody>
      </p:sp>
    </p:spTree>
    <p:extLst>
      <p:ext uri="{BB962C8B-B14F-4D97-AF65-F5344CB8AC3E}">
        <p14:creationId xmlns:p14="http://schemas.microsoft.com/office/powerpoint/2010/main" val="2883664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you have 4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0" y="1504950"/>
            <a:ext cx="8077200" cy="2743200"/>
          </a:xfrm>
        </p:spPr>
        <p:txBody>
          <a:bodyPr/>
          <a:lstStyle/>
          <a:p>
            <a:r>
              <a:rPr lang="en-US" dirty="0"/>
              <a:t>Combine them to create a 1- or 2-player game.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Work until 4:25</a:t>
            </a:r>
          </a:p>
        </p:txBody>
      </p:sp>
    </p:spTree>
    <p:extLst>
      <p:ext uri="{BB962C8B-B14F-4D97-AF65-F5344CB8AC3E}">
        <p14:creationId xmlns:p14="http://schemas.microsoft.com/office/powerpoint/2010/main" val="390995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Topic: Linked Game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Large games are networks of systems.  </a:t>
            </a:r>
          </a:p>
          <a:p>
            <a:r>
              <a:rPr lang="en-US" dirty="0"/>
              <a:t>Systems are often smaller games.</a:t>
            </a:r>
          </a:p>
          <a:p>
            <a:r>
              <a:rPr lang="en-US" dirty="0"/>
              <a:t>Dynamics emerge from network topology.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What are the common ways that systems interact with each other?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1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Producer/Consumer</a:t>
            </a:r>
          </a:p>
          <a:p>
            <a:r>
              <a:rPr lang="en-US" dirty="0"/>
              <a:t>Producer/Producer</a:t>
            </a:r>
          </a:p>
          <a:p>
            <a:r>
              <a:rPr lang="en-US" dirty="0"/>
              <a:t>Consumer/Consumer</a:t>
            </a:r>
          </a:p>
        </p:txBody>
      </p:sp>
    </p:spTree>
    <p:extLst>
      <p:ext uri="{BB962C8B-B14F-4D97-AF65-F5344CB8AC3E}">
        <p14:creationId xmlns:p14="http://schemas.microsoft.com/office/powerpoint/2010/main" val="4175337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“Measurement”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E.g. Temperature affects growth. </a:t>
            </a:r>
          </a:p>
        </p:txBody>
      </p:sp>
    </p:spTree>
    <p:extLst>
      <p:ext uri="{BB962C8B-B14F-4D97-AF65-F5344CB8AC3E}">
        <p14:creationId xmlns:p14="http://schemas.microsoft.com/office/powerpoint/2010/main" val="34081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Eventful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E.g.  Noise attracts guards</a:t>
            </a:r>
          </a:p>
        </p:txBody>
      </p:sp>
    </p:spTree>
    <p:extLst>
      <p:ext uri="{BB962C8B-B14F-4D97-AF65-F5344CB8AC3E}">
        <p14:creationId xmlns:p14="http://schemas.microsoft.com/office/powerpoint/2010/main" val="2465482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Tight Coupling vs. Shared Channel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95567" y="1413841"/>
            <a:ext cx="6352867" cy="3429000"/>
            <a:chOff x="1143000" y="1412350"/>
            <a:chExt cx="6352867" cy="3429000"/>
          </a:xfrm>
        </p:grpSpPr>
        <p:pic>
          <p:nvPicPr>
            <p:cNvPr id="3074" name="Picture 2" descr="Bogbrew Witc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Goblin K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2079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two more ambassadors:</a:t>
            </a:r>
          </a:p>
        </p:txBody>
      </p:sp>
    </p:spTree>
    <p:extLst>
      <p:ext uri="{BB962C8B-B14F-4D97-AF65-F5344CB8AC3E}">
        <p14:creationId xmlns:p14="http://schemas.microsoft.com/office/powerpoint/2010/main" val="2255287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again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885950"/>
            <a:ext cx="8077200" cy="2743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Beta Test at 5:00 </a:t>
            </a:r>
          </a:p>
        </p:txBody>
      </p:sp>
    </p:spTree>
    <p:extLst>
      <p:ext uri="{BB962C8B-B14F-4D97-AF65-F5344CB8AC3E}">
        <p14:creationId xmlns:p14="http://schemas.microsoft.com/office/powerpoint/2010/main" val="1230908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 in 5 minutes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Write down your rules </a:t>
            </a:r>
          </a:p>
        </p:txBody>
      </p:sp>
    </p:spTree>
    <p:extLst>
      <p:ext uri="{BB962C8B-B14F-4D97-AF65-F5344CB8AC3E}">
        <p14:creationId xmlns:p14="http://schemas.microsoft.com/office/powerpoint/2010/main" val="1307704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133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one tester: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4248150"/>
            <a:ext cx="25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</a:rPr>
              <a:t>Test until 5:20</a:t>
            </a:r>
          </a:p>
        </p:txBody>
      </p:sp>
    </p:spTree>
    <p:extLst>
      <p:ext uri="{BB962C8B-B14F-4D97-AF65-F5344CB8AC3E}">
        <p14:creationId xmlns:p14="http://schemas.microsoft.com/office/powerpoint/2010/main" val="1609152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How’d we do?</a:t>
            </a:r>
          </a:p>
        </p:txBody>
      </p:sp>
    </p:spTree>
    <p:extLst>
      <p:ext uri="{BB962C8B-B14F-4D97-AF65-F5344CB8AC3E}">
        <p14:creationId xmlns:p14="http://schemas.microsoft.com/office/powerpoint/2010/main" val="205669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 System?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Is a rule a system?</a:t>
            </a:r>
          </a:p>
          <a:p>
            <a:r>
              <a:rPr lang="en-US" dirty="0"/>
              <a:t>Is a game a system? </a:t>
            </a:r>
          </a:p>
        </p:txBody>
      </p:sp>
    </p:spTree>
    <p:extLst>
      <p:ext uri="{BB962C8B-B14F-4D97-AF65-F5344CB8AC3E}">
        <p14:creationId xmlns:p14="http://schemas.microsoft.com/office/powerpoint/2010/main" val="161501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Topologies: Parallel, Series, Networks</a:t>
            </a:r>
          </a:p>
          <a:p>
            <a:r>
              <a:rPr lang="en-US" dirty="0"/>
              <a:t>Linkages: Resources, States, Events</a:t>
            </a:r>
          </a:p>
          <a:p>
            <a:r>
              <a:rPr lang="en-US" dirty="0"/>
              <a:t>Tight Coupling vs. Shared Channel</a:t>
            </a:r>
          </a:p>
        </p:txBody>
      </p:sp>
    </p:spTree>
    <p:extLst>
      <p:ext uri="{BB962C8B-B14F-4D97-AF65-F5344CB8AC3E}">
        <p14:creationId xmlns:p14="http://schemas.microsoft.com/office/powerpoint/2010/main" val="2158960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66950"/>
            <a:ext cx="8077200" cy="781050"/>
          </a:xfrm>
        </p:spPr>
        <p:txBody>
          <a:bodyPr/>
          <a:lstStyle/>
          <a:p>
            <a:pPr algn="ctr"/>
            <a:r>
              <a:rPr lang="en-US" i="1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1342452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Do Some Math!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29200" y="1504950"/>
            <a:ext cx="3581400" cy="3276600"/>
          </a:xfrm>
        </p:spPr>
        <p:txBody>
          <a:bodyPr/>
          <a:lstStyle/>
          <a:p>
            <a:pPr>
              <a:buNone/>
            </a:pPr>
            <a:r>
              <a:rPr lang="en-US" dirty="0"/>
              <a:t>Problem 2:</a:t>
            </a:r>
          </a:p>
          <a:p>
            <a:r>
              <a:rPr lang="en-US" sz="2400" dirty="0"/>
              <a:t>Alice can paint a fence in 3 hours</a:t>
            </a:r>
          </a:p>
          <a:p>
            <a:r>
              <a:rPr lang="en-US" sz="2400" dirty="0"/>
              <a:t>Bob can do it in 6 hours.</a:t>
            </a:r>
            <a:br>
              <a:rPr lang="en-US" sz="2400" dirty="0"/>
            </a:br>
            <a:endParaRPr lang="en-US" sz="2400" dirty="0"/>
          </a:p>
          <a:p>
            <a:pPr>
              <a:buNone/>
            </a:pPr>
            <a:r>
              <a:rPr lang="en-US" sz="2400" i="1" dirty="0"/>
              <a:t>How long if they work together? 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504950"/>
            <a:ext cx="3581400" cy="3276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Problem 1: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Joe can prime the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fence in 3 hours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He can then paint it in 6 hours.</a:t>
            </a:r>
            <a:endParaRPr kumimoji="0" lang="en-US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How long does the whole task</a:t>
            </a:r>
            <a:r>
              <a:rPr kumimoji="0" lang="en-US" sz="2400" b="0" i="1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take?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implicit topologies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00600" y="21145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Alice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752600" y="28765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>
            <a:off x="5867400" y="24193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4800600" y="28003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Bob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858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Prime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336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324600" y="2114550"/>
            <a:ext cx="5334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867400" y="30289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743200" cy="49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Equation" r:id="rId3" imgW="990360" imgH="177480" progId="Equation.3">
                  <p:embed/>
                </p:oleObj>
              </mc:Choice>
              <mc:Fallback>
                <p:oleObj name="Equation" r:id="rId3" imgW="99036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743200" cy="492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648200" y="3867150"/>
          <a:ext cx="28019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Equation" r:id="rId5" imgW="1358640" imgH="393480" progId="Equation.3">
                  <p:embed/>
                </p:oleObj>
              </mc:Choice>
              <mc:Fallback>
                <p:oleObj name="Equation" r:id="rId5" imgW="13586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67150"/>
                        <a:ext cx="280193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Like Resistor Circuits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073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Equation" r:id="rId3" imgW="749160" imgH="215640" progId="Equation.3">
                  <p:embed/>
                </p:oleObj>
              </mc:Choice>
              <mc:Fallback>
                <p:oleObj name="Equation" r:id="rId3" imgW="7491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0732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16002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3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334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4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2343150"/>
            <a:ext cx="1219200" cy="1219200"/>
          </a:xfrm>
          <a:prstGeom prst="rect">
            <a:avLst/>
          </a:prstGeom>
          <a:noFill/>
        </p:spPr>
      </p:pic>
      <p:pic>
        <p:nvPicPr>
          <p:cNvPr id="25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1962150"/>
            <a:ext cx="1219200" cy="1219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 bwMode="auto">
          <a:xfrm>
            <a:off x="51816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62484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 bwMode="auto">
          <a:xfrm flipH="1">
            <a:off x="49530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 bwMode="auto">
          <a:xfrm flipH="1">
            <a:off x="62484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144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9812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0" y="20383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0" y="30289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4800600" y="3714750"/>
          <a:ext cx="1938337" cy="1037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tion" r:id="rId6" imgW="838080" imgH="431640" progId="Equation.3">
                  <p:embed/>
                </p:oleObj>
              </mc:Choice>
              <mc:Fallback>
                <p:oleObj name="Equation" r:id="rId6" imgW="8380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714750"/>
                        <a:ext cx="1938337" cy="10374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We can infer some dynamics from network topology.</a:t>
            </a:r>
          </a:p>
          <a:p>
            <a:r>
              <a:rPr lang="en-US" sz="2400" dirty="0"/>
              <a:t>Parallel:</a:t>
            </a:r>
          </a:p>
          <a:p>
            <a:pPr lvl="1"/>
            <a:r>
              <a:rPr lang="en-US" sz="2000" dirty="0"/>
              <a:t>Least Resistance</a:t>
            </a:r>
          </a:p>
          <a:p>
            <a:pPr lvl="1"/>
            <a:r>
              <a:rPr lang="en-US" sz="2000" dirty="0"/>
              <a:t>Safety Valve</a:t>
            </a:r>
          </a:p>
          <a:p>
            <a:r>
              <a:rPr lang="en-US" sz="2400" dirty="0"/>
              <a:t>Series:</a:t>
            </a:r>
          </a:p>
          <a:p>
            <a:pPr lvl="1"/>
            <a:r>
              <a:rPr lang="en-US" sz="2000" dirty="0"/>
              <a:t>Bottleneck / Weakest Link</a:t>
            </a:r>
          </a:p>
          <a:p>
            <a:pPr lvl="1"/>
            <a:r>
              <a:rPr lang="en-US" sz="2000" dirty="0"/>
              <a:t>Increased latency</a:t>
            </a:r>
          </a:p>
          <a:p>
            <a:pPr marL="45720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17644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Systems Interact via Channels</a:t>
            </a:r>
          </a:p>
          <a:p>
            <a:pPr lvl="1"/>
            <a:r>
              <a:rPr lang="en-US" dirty="0" err="1"/>
              <a:t>Stateful</a:t>
            </a:r>
            <a:endParaRPr lang="en-US" dirty="0"/>
          </a:p>
          <a:p>
            <a:pPr lvl="1"/>
            <a:r>
              <a:rPr lang="en-US" dirty="0"/>
              <a:t>Eventful</a:t>
            </a:r>
          </a:p>
          <a:p>
            <a:r>
              <a:rPr lang="en-US" dirty="0"/>
              <a:t>Engineering offers us models of these topologies. </a:t>
            </a:r>
          </a:p>
        </p:txBody>
      </p:sp>
    </p:spTree>
    <p:extLst>
      <p:ext uri="{BB962C8B-B14F-4D97-AF65-F5344CB8AC3E}">
        <p14:creationId xmlns:p14="http://schemas.microsoft.com/office/powerpoint/2010/main" val="4262823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Wrap-</a:t>
            </a:r>
            <a:r>
              <a:rPr lang="en-US"/>
              <a:t>up in 236</a:t>
            </a:r>
          </a:p>
        </p:txBody>
      </p:sp>
    </p:spTree>
    <p:extLst>
      <p:ext uri="{BB962C8B-B14F-4D97-AF65-F5344CB8AC3E}">
        <p14:creationId xmlns:p14="http://schemas.microsoft.com/office/powerpoint/2010/main" val="1418963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 Channels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 connections between systems</a:t>
            </a:r>
          </a:p>
          <a:p>
            <a:r>
              <a:rPr lang="en-US" dirty="0"/>
              <a:t>Two kinds: </a:t>
            </a:r>
            <a:endParaRPr lang="en-US" i="1" dirty="0"/>
          </a:p>
          <a:p>
            <a:pPr lvl="1"/>
            <a:r>
              <a:rPr lang="en-US" dirty="0" err="1"/>
              <a:t>Stateful</a:t>
            </a:r>
            <a:r>
              <a:rPr lang="en-US" dirty="0"/>
              <a:t> (e.g. resources)</a:t>
            </a:r>
          </a:p>
          <a:p>
            <a:pPr lvl="1"/>
            <a:r>
              <a:rPr lang="en-US" dirty="0"/>
              <a:t>Eventful (e.g. noises)</a:t>
            </a:r>
          </a:p>
          <a:p>
            <a:r>
              <a:rPr lang="en-US" dirty="0"/>
              <a:t>Often have fictional meaning.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State Machine Model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 rot="16200000">
            <a:off x="4457700" y="2247900"/>
            <a:ext cx="1219200" cy="1447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43400" y="27432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Logic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0" y="2209800"/>
            <a:ext cx="3962400" cy="2133600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3434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343400" y="2667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9" name="AutoShape 9"/>
          <p:cNvCxnSpPr>
            <a:cxnSpLocks noChangeShapeType="1"/>
            <a:stCxn id="20" idx="3"/>
            <a:endCxn id="7" idx="1"/>
          </p:cNvCxnSpPr>
          <p:nvPr/>
        </p:nvCxnSpPr>
        <p:spPr bwMode="auto">
          <a:xfrm>
            <a:off x="3810000" y="3276600"/>
            <a:ext cx="533400" cy="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38800" y="3048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638800" y="27432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" name="AutoShape 12"/>
          <p:cNvCxnSpPr>
            <a:cxnSpLocks noChangeShapeType="1"/>
            <a:stCxn id="10" idx="3"/>
            <a:endCxn id="19" idx="3"/>
          </p:cNvCxnSpPr>
          <p:nvPr/>
        </p:nvCxnSpPr>
        <p:spPr bwMode="auto">
          <a:xfrm flipH="1">
            <a:off x="3810000" y="3124200"/>
            <a:ext cx="1981200" cy="655638"/>
          </a:xfrm>
          <a:prstGeom prst="bentConnector3">
            <a:avLst>
              <a:gd name="adj1" fmla="val -11537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38200" y="2514600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477000" y="25908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</a:rPr>
              <a:t>Output</a:t>
            </a:r>
          </a:p>
        </p:txBody>
      </p:sp>
      <p:cxnSp>
        <p:nvCxnSpPr>
          <p:cNvPr id="15" name="AutoShape 15"/>
          <p:cNvCxnSpPr>
            <a:cxnSpLocks noChangeShapeType="1"/>
            <a:stCxn id="13" idx="3"/>
            <a:endCxn id="8" idx="1"/>
          </p:cNvCxnSpPr>
          <p:nvPr/>
        </p:nvCxnSpPr>
        <p:spPr bwMode="auto">
          <a:xfrm flipV="1">
            <a:off x="2057400" y="2743200"/>
            <a:ext cx="22860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AutoShape 16"/>
          <p:cNvCxnSpPr>
            <a:cxnSpLocks noChangeShapeType="1"/>
            <a:stCxn id="11" idx="3"/>
            <a:endCxn id="14" idx="1"/>
          </p:cNvCxnSpPr>
          <p:nvPr/>
        </p:nvCxnSpPr>
        <p:spPr bwMode="auto">
          <a:xfrm>
            <a:off x="5791200" y="2819400"/>
            <a:ext cx="6858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514600" y="3048000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514600" y="323056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State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657600" y="3687763"/>
            <a:ext cx="1524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6576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643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Create some game systems.</a:t>
            </a:r>
          </a:p>
          <a:p>
            <a:r>
              <a:rPr lang="en-US" dirty="0"/>
              <a:t>Link them together. </a:t>
            </a:r>
          </a:p>
          <a:p>
            <a:r>
              <a:rPr lang="en-US" dirty="0"/>
              <a:t>Observe the resulting dynamics.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This is experimental.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Create a simple game system.  </a:t>
            </a:r>
          </a:p>
          <a:p>
            <a:r>
              <a:rPr lang="en-US" dirty="0"/>
              <a:t>Each table has an assignment sheet: </a:t>
            </a:r>
          </a:p>
          <a:p>
            <a:pPr lvl="1"/>
            <a:r>
              <a:rPr lang="en-US" dirty="0"/>
              <a:t>Materials</a:t>
            </a:r>
          </a:p>
          <a:p>
            <a:pPr lvl="1"/>
            <a:r>
              <a:rPr lang="en-US" dirty="0"/>
              <a:t>Start/End conditions</a:t>
            </a:r>
          </a:p>
          <a:p>
            <a:pPr lvl="1"/>
            <a:r>
              <a:rPr lang="en-US" dirty="0"/>
              <a:t>Constraints</a:t>
            </a:r>
          </a:p>
          <a:p>
            <a:pPr marL="57150" indent="0">
              <a:buNone/>
            </a:pPr>
            <a:r>
              <a:rPr lang="en-US" i="1" dirty="0"/>
              <a:t>Due at 3:30  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down your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Fit on an index card</a:t>
            </a:r>
          </a:p>
          <a:p>
            <a:r>
              <a:rPr lang="en-US" dirty="0"/>
              <a:t>Be ready to teach in 5 minutes (3:30)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Two Ambassadors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832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Move by Table Number:</a:t>
            </a:r>
          </a:p>
        </p:txBody>
      </p:sp>
    </p:spTree>
    <p:extLst>
      <p:ext uri="{BB962C8B-B14F-4D97-AF65-F5344CB8AC3E}">
        <p14:creationId xmlns:p14="http://schemas.microsoft.com/office/powerpoint/2010/main" val="2408243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the Two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Connect them any way you like</a:t>
            </a:r>
          </a:p>
          <a:p>
            <a:r>
              <a:rPr lang="en-US" dirty="0"/>
              <a:t>Don’t worry about original constraints. </a:t>
            </a:r>
          </a:p>
          <a:p>
            <a:r>
              <a:rPr lang="en-US" dirty="0"/>
              <a:t>Play the new game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2696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>
                <a:solidFill>
                  <a:srgbClr val="000000"/>
                </a:solidFill>
              </a:rPr>
              <a:t>Work until 3:45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GDC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DC2017.potx" id="{9BEF3C6E-9467-4111-B142-5DE27D0C2FB7}" vid="{C13F9289-902B-4907-9F80-8DA45F301BD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GDC2017</Template>
  <TotalTime>28505</TotalTime>
  <Words>662</Words>
  <Application>Microsoft Office PowerPoint</Application>
  <PresentationFormat>On-screen Show (16:9)</PresentationFormat>
  <Paragraphs>203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MS PGothic</vt:lpstr>
      <vt:lpstr>Verdana</vt:lpstr>
      <vt:lpstr>Wingdings</vt:lpstr>
      <vt:lpstr>ヒラギノ角ゴ Pro W3</vt:lpstr>
      <vt:lpstr>GDC14</vt:lpstr>
      <vt:lpstr>Equation</vt:lpstr>
      <vt:lpstr>Game of Games  Marc LeBlanc  </vt:lpstr>
      <vt:lpstr>Topic: Linked Game Systems</vt:lpstr>
      <vt:lpstr>What’s a System? </vt:lpstr>
      <vt:lpstr>The State Machine Model</vt:lpstr>
      <vt:lpstr>Exercise:</vt:lpstr>
      <vt:lpstr>Your assignment</vt:lpstr>
      <vt:lpstr>Write down your rules</vt:lpstr>
      <vt:lpstr>Choose Two Ambassadors</vt:lpstr>
      <vt:lpstr>Merge the Two Systems</vt:lpstr>
      <vt:lpstr>Questions</vt:lpstr>
      <vt:lpstr>Parallel vs. Series</vt:lpstr>
      <vt:lpstr>Dynamics of Parallel Systems</vt:lpstr>
      <vt:lpstr>Parallel Systems: Win Conditions</vt:lpstr>
      <vt:lpstr>Dynamics of Serial Systems</vt:lpstr>
      <vt:lpstr>Serial Systems: Resource Chains</vt:lpstr>
      <vt:lpstr>Linearizing a Loop</vt:lpstr>
      <vt:lpstr>Linearizing a Loop</vt:lpstr>
      <vt:lpstr>Phase II! </vt:lpstr>
      <vt:lpstr>Now you have 4 systems</vt:lpstr>
      <vt:lpstr>Discussion</vt:lpstr>
      <vt:lpstr>Resource Interactions</vt:lpstr>
      <vt:lpstr>“Measurement” Interactions</vt:lpstr>
      <vt:lpstr>Eventful Interactions</vt:lpstr>
      <vt:lpstr>Tight Coupling vs. Shared Channel</vt:lpstr>
      <vt:lpstr>Phase III! </vt:lpstr>
      <vt:lpstr>Merge again</vt:lpstr>
      <vt:lpstr>Beta Test in 5 minutes</vt:lpstr>
      <vt:lpstr>Beta Test</vt:lpstr>
      <vt:lpstr>Discussion</vt:lpstr>
      <vt:lpstr>Review</vt:lpstr>
      <vt:lpstr>Fin</vt:lpstr>
      <vt:lpstr>Let’s Do Some Math!</vt:lpstr>
      <vt:lpstr>Different implicit topologies</vt:lpstr>
      <vt:lpstr>Like Resistor Circuits</vt:lpstr>
      <vt:lpstr>Conclusion (1/2)</vt:lpstr>
      <vt:lpstr>Conclusion (2/2)</vt:lpstr>
      <vt:lpstr>Fin!</vt:lpstr>
      <vt:lpstr>Interaction Channels</vt:lpstr>
    </vt:vector>
  </TitlesOfParts>
  <Company>CMP Media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 2005</dc:title>
  <dc:creator>Jamil Moledina</dc:creator>
  <cp:lastModifiedBy>MAHK</cp:lastModifiedBy>
  <cp:revision>245</cp:revision>
  <cp:lastPrinted>1904-01-01T00:00:00Z</cp:lastPrinted>
  <dcterms:created xsi:type="dcterms:W3CDTF">2011-01-18T22:56:43Z</dcterms:created>
  <dcterms:modified xsi:type="dcterms:W3CDTF">2017-02-13T02:23:32Z</dcterms:modified>
</cp:coreProperties>
</file>