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40"/>
  </p:notesMasterIdLst>
  <p:handoutMasterIdLst>
    <p:handoutMasterId r:id="rId41"/>
  </p:handoutMasterIdLst>
  <p:sldIdLst>
    <p:sldId id="271" r:id="rId2"/>
    <p:sldId id="273" r:id="rId3"/>
    <p:sldId id="321" r:id="rId4"/>
    <p:sldId id="322" r:id="rId5"/>
    <p:sldId id="274" r:id="rId6"/>
    <p:sldId id="276" r:id="rId7"/>
    <p:sldId id="305" r:id="rId8"/>
    <p:sldId id="315" r:id="rId9"/>
    <p:sldId id="277" r:id="rId10"/>
    <p:sldId id="283" r:id="rId11"/>
    <p:sldId id="278" r:id="rId12"/>
    <p:sldId id="292" r:id="rId13"/>
    <p:sldId id="291" r:id="rId14"/>
    <p:sldId id="293" r:id="rId15"/>
    <p:sldId id="290" r:id="rId16"/>
    <p:sldId id="300" r:id="rId17"/>
    <p:sldId id="301" r:id="rId18"/>
    <p:sldId id="317" r:id="rId19"/>
    <p:sldId id="319" r:id="rId20"/>
    <p:sldId id="320" r:id="rId21"/>
    <p:sldId id="323" r:id="rId22"/>
    <p:sldId id="324" r:id="rId23"/>
    <p:sldId id="325" r:id="rId24"/>
    <p:sldId id="326" r:id="rId25"/>
    <p:sldId id="318" r:id="rId26"/>
    <p:sldId id="327" r:id="rId27"/>
    <p:sldId id="328" r:id="rId28"/>
    <p:sldId id="330" r:id="rId29"/>
    <p:sldId id="331" r:id="rId30"/>
    <p:sldId id="333" r:id="rId31"/>
    <p:sldId id="332" r:id="rId32"/>
    <p:sldId id="294" r:id="rId33"/>
    <p:sldId id="295" r:id="rId34"/>
    <p:sldId id="298" r:id="rId35"/>
    <p:sldId id="310" r:id="rId36"/>
    <p:sldId id="313" r:id="rId37"/>
    <p:sldId id="314" r:id="rId38"/>
    <p:sldId id="299" r:id="rId39"/>
  </p:sldIdLst>
  <p:sldSz cx="9144000" cy="5143500" type="screen16x9"/>
  <p:notesSz cx="6858000" cy="9144000"/>
  <p:custDataLst>
    <p:tags r:id="rId4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C00"/>
    <a:srgbClr val="CC6600"/>
    <a:srgbClr val="996633"/>
    <a:srgbClr val="993300"/>
    <a:srgbClr val="FFCC99"/>
    <a:srgbClr val="CC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96" y="16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E677AC1-6896-8247-AA56-FC27C0FD4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67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B8C4C1C-06D4-2C49-9F49-CD2E4D9D83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888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80" charset="-128"/>
        <a:cs typeface="ヒラギノ角ゴ Pro W3" pitchFamily="8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8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04800" y="1276350"/>
            <a:ext cx="6477000" cy="2743200"/>
          </a:xfrm>
          <a:prstGeom prst="rect">
            <a:avLst/>
          </a:prstGeom>
          <a:noFill/>
          <a:extLst/>
        </p:spPr>
        <p:txBody>
          <a:bodyPr/>
          <a:lstStyle>
            <a:lvl1pPr>
              <a:defRPr>
                <a:solidFill>
                  <a:schemeClr val="tx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32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>
            <a:lvl1pPr indent="-274320"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826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325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>
            <a:lvl1pPr indent="-274320"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223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533400" y="1276350"/>
            <a:ext cx="80010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GDC16_ppt_front_16-9_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528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45"/>
          <a:stretch/>
        </p:blipFill>
        <p:spPr bwMode="auto">
          <a:xfrm>
            <a:off x="-20649" y="-36256"/>
            <a:ext cx="9140825" cy="434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52" b="3333"/>
          <a:stretch/>
        </p:blipFill>
        <p:spPr bwMode="auto">
          <a:xfrm>
            <a:off x="-1" y="4914900"/>
            <a:ext cx="91408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440381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81" r:id="rId5"/>
    <p:sldLayoutId id="2147483680" r:id="rId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+mj-lt"/>
          <a:ea typeface="ヒラギノ角ゴ Pro W3" pitchFamily="80" charset="-128"/>
          <a:cs typeface="ヒラギノ角ゴ Pro W3" pitchFamily="80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 sz="2800">
          <a:solidFill>
            <a:srgbClr val="000000"/>
          </a:solidFill>
          <a:latin typeface="+mn-lt"/>
          <a:ea typeface="ヒラギノ角ゴ Pro W3" pitchFamily="80" charset="-128"/>
          <a:cs typeface="ヒラギノ角ゴ Pro W3" pitchFamily="80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 sz="2400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 sz="2000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0000"/>
        <a:buFont typeface="Verdana" panose="020B0604030504040204" pitchFamily="34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0.jpeg"/><Relationship Id="rId4" Type="http://schemas.openxmlformats.org/officeDocument/2006/relationships/image" Target="../media/image8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685800" y="1276350"/>
            <a:ext cx="6172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>Game of Games</a:t>
            </a:r>
            <a:b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b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r>
              <a:rPr lang="en-US" sz="2400" b="1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>Marc LeBlanc</a:t>
            </a:r>
            <a:br>
              <a:rPr lang="en-US" sz="2400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br>
              <a:rPr lang="en-US" sz="2400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endParaRPr lang="en-US" sz="2400" dirty="0">
              <a:solidFill>
                <a:srgbClr val="FFFFFF"/>
              </a:solidFill>
              <a:latin typeface="Verdana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How did your choice affect the game length?</a:t>
            </a:r>
          </a:p>
          <a:p>
            <a:r>
              <a:rPr lang="en-US" dirty="0"/>
              <a:t>Was there a “dominant” game?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vs. Series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2895600" y="1543050"/>
            <a:ext cx="3378200" cy="1600200"/>
            <a:chOff x="5562600" y="1885950"/>
            <a:chExt cx="2895600" cy="1371600"/>
          </a:xfrm>
        </p:grpSpPr>
        <p:cxnSp>
          <p:nvCxnSpPr>
            <p:cNvPr id="25" name="Curved Connector 24"/>
            <p:cNvCxnSpPr>
              <a:stCxn id="13" idx="6"/>
              <a:endCxn id="5" idx="3"/>
            </p:cNvCxnSpPr>
            <p:nvPr/>
          </p:nvCxnSpPr>
          <p:spPr bwMode="auto">
            <a:xfrm flipV="1">
              <a:off x="6172200" y="2787276"/>
              <a:ext cx="1765674" cy="165474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2" name="Curved Connector 11"/>
            <p:cNvCxnSpPr>
              <a:stCxn id="4" idx="6"/>
              <a:endCxn id="5" idx="1"/>
            </p:cNvCxnSpPr>
            <p:nvPr/>
          </p:nvCxnSpPr>
          <p:spPr bwMode="auto">
            <a:xfrm>
              <a:off x="6172200" y="2190750"/>
              <a:ext cx="1765674" cy="165474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4" name="Oval 3"/>
            <p:cNvSpPr/>
            <p:nvPr/>
          </p:nvSpPr>
          <p:spPr bwMode="auto">
            <a:xfrm>
              <a:off x="5562600" y="18859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5" name="Oval 4"/>
            <p:cNvSpPr/>
            <p:nvPr/>
          </p:nvSpPr>
          <p:spPr bwMode="auto">
            <a:xfrm>
              <a:off x="7848600" y="22669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77000" y="19621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>
                  <a:latin typeface="Verdana" pitchFamily="45" charset="0"/>
                </a:rPr>
                <a:t>Home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477000" y="27241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>
                  <a:latin typeface="Verdana" pitchFamily="45" charset="0"/>
                </a:rPr>
                <a:t>Visitor</a:t>
              </a:r>
            </a:p>
            <a:p>
              <a:pPr algn="ctr"/>
              <a:r>
                <a:rPr kumimoji="1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45" charset="0"/>
                </a:rPr>
                <a:t>Game</a:t>
              </a: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5562600" y="26479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9600" y="3790950"/>
            <a:ext cx="8001000" cy="914400"/>
            <a:chOff x="609600" y="3562350"/>
            <a:chExt cx="5334000" cy="609600"/>
          </a:xfrm>
        </p:grpSpPr>
        <p:cxnSp>
          <p:nvCxnSpPr>
            <p:cNvPr id="15" name="Curved Connector 14"/>
            <p:cNvCxnSpPr>
              <a:stCxn id="22" idx="6"/>
              <a:endCxn id="18" idx="2"/>
            </p:cNvCxnSpPr>
            <p:nvPr/>
          </p:nvCxnSpPr>
          <p:spPr bwMode="auto">
            <a:xfrm>
              <a:off x="3657600" y="3867150"/>
              <a:ext cx="1676400" cy="127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" name="Curved Connector 15"/>
            <p:cNvCxnSpPr>
              <a:stCxn id="17" idx="6"/>
              <a:endCxn id="21" idx="2"/>
            </p:cNvCxnSpPr>
            <p:nvPr/>
          </p:nvCxnSpPr>
          <p:spPr bwMode="auto">
            <a:xfrm>
              <a:off x="1219200" y="3867150"/>
              <a:ext cx="1600200" cy="127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7" name="Oval 16"/>
            <p:cNvSpPr/>
            <p:nvPr/>
          </p:nvSpPr>
          <p:spPr bwMode="auto">
            <a:xfrm>
              <a:off x="609600" y="35623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5334000" y="35623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1524000" y="36385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>
                  <a:latin typeface="Verdana" pitchFamily="45" charset="0"/>
                </a:rPr>
                <a:t>Home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4038600" y="36385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>
                  <a:latin typeface="Verdana" pitchFamily="45" charset="0"/>
                </a:rPr>
                <a:t>Visitor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2819400" y="35623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3048000" y="35623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Dynamics of Parallel Systems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Path of least resistance. </a:t>
            </a:r>
          </a:p>
          <a:p>
            <a:r>
              <a:rPr lang="en-US" dirty="0"/>
              <a:t>Safety valve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1504950"/>
            <a:ext cx="3657600" cy="2743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Arrow Connector 32"/>
          <p:cNvCxnSpPr/>
          <p:nvPr/>
        </p:nvCxnSpPr>
        <p:spPr bwMode="auto">
          <a:xfrm flipV="1">
            <a:off x="1676400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 bwMode="auto">
          <a:xfrm flipV="1">
            <a:off x="1287449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 bwMode="auto">
          <a:xfrm flipV="1">
            <a:off x="2057400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Systems: Win Conditions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685800" y="4400550"/>
            <a:ext cx="7743245" cy="387626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Hand &amp; </a:t>
            </a:r>
            <a:r>
              <a:rPr lang="en-US" dirty="0" err="1">
                <a:solidFill>
                  <a:schemeClr val="tx1"/>
                </a:solidFill>
                <a:latin typeface="Verdana" pitchFamily="45" charset="0"/>
              </a:rPr>
              <a:t>Mana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021976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828800" y="2876550"/>
            <a:ext cx="4572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966747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  <a:latin typeface="Verdana" pitchFamily="45" charset="0"/>
              </a:rPr>
              <a:t>Life Total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 bwMode="auto">
          <a:xfrm flipV="1">
            <a:off x="1258955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auto">
          <a:xfrm>
            <a:off x="685800" y="1504950"/>
            <a:ext cx="7743245" cy="387626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Victory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V="1">
            <a:off x="2052759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 bwMode="auto">
          <a:xfrm flipV="1">
            <a:off x="3429000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 bwMode="auto">
          <a:xfrm flipV="1">
            <a:off x="3437599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 bwMode="auto">
          <a:xfrm>
            <a:off x="3172126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2719347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  <a:latin typeface="Verdana" pitchFamily="45" charset="0"/>
              </a:rPr>
              <a:t>Deck Size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 flipV="1">
            <a:off x="3409105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 bwMode="auto">
          <a:xfrm flipV="1">
            <a:off x="5205453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 bwMode="auto">
          <a:xfrm flipV="1">
            <a:off x="4816502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 bwMode="auto">
          <a:xfrm flipV="1">
            <a:off x="5586453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 bwMode="auto">
          <a:xfrm>
            <a:off x="4551029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5357853" y="2876550"/>
            <a:ext cx="4572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4495800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  <a:latin typeface="Verdana" pitchFamily="45" charset="0"/>
              </a:rPr>
              <a:t>Poison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48" name="Straight Arrow Connector 47"/>
          <p:cNvCxnSpPr/>
          <p:nvPr/>
        </p:nvCxnSpPr>
        <p:spPr bwMode="auto">
          <a:xfrm flipV="1">
            <a:off x="4788008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 bwMode="auto">
          <a:xfrm flipV="1">
            <a:off x="5581812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 bwMode="auto">
          <a:xfrm flipV="1">
            <a:off x="7186653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 bwMode="auto">
          <a:xfrm flipV="1">
            <a:off x="7199673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 bwMode="auto">
          <a:xfrm>
            <a:off x="6934200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6477000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  <a:latin typeface="Verdana" pitchFamily="45" charset="0"/>
              </a:rPr>
              <a:t>Combos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56" name="Straight Arrow Connector 55"/>
          <p:cNvCxnSpPr/>
          <p:nvPr/>
        </p:nvCxnSpPr>
        <p:spPr bwMode="auto">
          <a:xfrm flipV="1">
            <a:off x="7171179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Dynamics of Serial Systems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Bottlenecks</a:t>
            </a:r>
          </a:p>
          <a:p>
            <a:r>
              <a:rPr lang="en-US" dirty="0"/>
              <a:t>Propagation Latency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1504950"/>
            <a:ext cx="3657600" cy="2743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 Systems: Resource Chains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04800" y="2647950"/>
            <a:ext cx="15240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Deck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&amp; Hand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209800" y="2647950"/>
            <a:ext cx="12192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Mana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8100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4864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2390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Life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1" name="Straight Arrow Connector 10"/>
          <p:cNvCxnSpPr>
            <a:stCxn id="4" idx="3"/>
            <a:endCxn id="5" idx="1"/>
          </p:cNvCxnSpPr>
          <p:nvPr/>
        </p:nvCxnSpPr>
        <p:spPr bwMode="auto">
          <a:xfrm>
            <a:off x="18288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 bwMode="auto">
          <a:xfrm>
            <a:off x="34290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 bwMode="auto">
          <a:xfrm>
            <a:off x="51054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9" idx="1"/>
          </p:cNvCxnSpPr>
          <p:nvPr/>
        </p:nvCxnSpPr>
        <p:spPr bwMode="auto">
          <a:xfrm>
            <a:off x="6781800" y="31432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828800" y="2038350"/>
            <a:ext cx="518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Example: Magic: the Gathering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Linearizing</a:t>
            </a:r>
            <a:r>
              <a:rPr lang="en-US" dirty="0"/>
              <a:t> a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5105400" cy="609600"/>
          </a:xfrm>
        </p:spPr>
        <p:txBody>
          <a:bodyPr/>
          <a:lstStyle/>
          <a:p>
            <a:pPr>
              <a:buNone/>
            </a:pPr>
            <a:r>
              <a:rPr lang="en-US" dirty="0"/>
              <a:t>Example: Clash of Clans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752600" y="2876550"/>
            <a:ext cx="2590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Base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800600" y="2038350"/>
            <a:ext cx="2209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Army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572000" y="3943350"/>
            <a:ext cx="2246245" cy="78922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Combat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7" name="Straight Arrow Connector 6"/>
          <p:cNvCxnSpPr>
            <a:stCxn id="4" idx="0"/>
            <a:endCxn id="5" idx="1"/>
          </p:cNvCxnSpPr>
          <p:nvPr/>
        </p:nvCxnSpPr>
        <p:spPr bwMode="auto">
          <a:xfrm rot="5400000" flipH="1" flipV="1">
            <a:off x="3752850" y="1828800"/>
            <a:ext cx="342900" cy="1752600"/>
          </a:xfrm>
          <a:prstGeom prst="bentConnector2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6"/>
          <p:cNvCxnSpPr>
            <a:stCxn id="5" idx="3"/>
            <a:endCxn id="6" idx="3"/>
          </p:cNvCxnSpPr>
          <p:nvPr/>
        </p:nvCxnSpPr>
        <p:spPr bwMode="auto">
          <a:xfrm flipH="1">
            <a:off x="6818245" y="2533650"/>
            <a:ext cx="192155" cy="1804311"/>
          </a:xfrm>
          <a:prstGeom prst="bentConnector3">
            <a:avLst>
              <a:gd name="adj1" fmla="val -118966"/>
            </a:avLst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6"/>
          <p:cNvCxnSpPr>
            <a:stCxn id="6" idx="1"/>
            <a:endCxn id="4" idx="2"/>
          </p:cNvCxnSpPr>
          <p:nvPr/>
        </p:nvCxnSpPr>
        <p:spPr bwMode="auto">
          <a:xfrm rot="10800000">
            <a:off x="3048000" y="3867151"/>
            <a:ext cx="1524000" cy="470811"/>
          </a:xfrm>
          <a:prstGeom prst="bentConnector2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Linearizing</a:t>
            </a:r>
            <a:r>
              <a:rPr lang="en-US" dirty="0"/>
              <a:t> a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04800" y="1504950"/>
            <a:ext cx="8382000" cy="990600"/>
          </a:xfrm>
        </p:spPr>
        <p:txBody>
          <a:bodyPr/>
          <a:lstStyle/>
          <a:p>
            <a:pPr>
              <a:buNone/>
            </a:pPr>
            <a:r>
              <a:rPr lang="en-US" dirty="0"/>
              <a:t>We can “snip” the loop and view it as series connections.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33400" y="2952750"/>
            <a:ext cx="2133600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Base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429000" y="2952750"/>
            <a:ext cx="2209800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Army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248400" y="2952750"/>
            <a:ext cx="2246245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Combat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7" name="Straight Arrow Connector 6"/>
          <p:cNvCxnSpPr>
            <a:stCxn id="4" idx="3"/>
            <a:endCxn id="5" idx="1"/>
          </p:cNvCxnSpPr>
          <p:nvPr/>
        </p:nvCxnSpPr>
        <p:spPr bwMode="auto">
          <a:xfrm>
            <a:off x="2667000" y="3524250"/>
            <a:ext cx="762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6"/>
          <p:cNvCxnSpPr>
            <a:stCxn id="5" idx="3"/>
            <a:endCxn id="6" idx="1"/>
          </p:cNvCxnSpPr>
          <p:nvPr/>
        </p:nvCxnSpPr>
        <p:spPr bwMode="auto">
          <a:xfrm>
            <a:off x="5638800" y="3524250"/>
            <a:ext cx="6096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/>
              <a:t>1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4</a:t>
            </a:r>
          </a:p>
          <a:p>
            <a:pPr marL="0" indent="0" algn="ctr">
              <a:buNone/>
            </a:pPr>
            <a:r>
              <a:rPr lang="en-US" b="1" dirty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5</a:t>
            </a:r>
          </a:p>
          <a:p>
            <a:pPr marL="0" indent="0" algn="ctr">
              <a:buNone/>
            </a:pPr>
            <a:r>
              <a:rPr lang="en-US" b="1" dirty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6</a:t>
            </a:r>
          </a:p>
          <a:p>
            <a:pPr marL="0" indent="0" algn="ctr">
              <a:buNone/>
            </a:pPr>
            <a:r>
              <a:rPr lang="en-US" b="1" dirty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7</a:t>
            </a:r>
          </a:p>
          <a:p>
            <a:pPr marL="0" indent="0" algn="ctr">
              <a:buNone/>
            </a:pPr>
            <a:r>
              <a:rPr lang="en-US" b="1" dirty="0"/>
              <a:t>5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8</a:t>
            </a:r>
          </a:p>
          <a:p>
            <a:pPr marL="0" indent="0" algn="ctr">
              <a:buNone/>
            </a:pPr>
            <a:r>
              <a:rPr lang="en-US" b="1" dirty="0"/>
              <a:t>6 </a:t>
            </a:r>
            <a:r>
              <a:rPr lang="en-US" b="1">
                <a:sym typeface="Wingdings"/>
              </a:rPr>
              <a:t></a:t>
            </a:r>
            <a:r>
              <a:rPr lang="en-US" b="1"/>
              <a:t> 9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1</a:t>
            </a:r>
          </a:p>
          <a:p>
            <a:pPr marL="0" indent="0" algn="ctr">
              <a:buNone/>
            </a:pPr>
            <a:r>
              <a:rPr lang="en-US" b="1" dirty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2</a:t>
            </a:r>
          </a:p>
          <a:p>
            <a:pPr marL="0" indent="0" algn="ctr">
              <a:buNone/>
            </a:pPr>
            <a:r>
              <a:rPr lang="en-US" b="1" dirty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3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5179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Choose two more ambassadors:</a:t>
            </a:r>
          </a:p>
        </p:txBody>
      </p:sp>
    </p:spTree>
    <p:extLst>
      <p:ext uri="{BB962C8B-B14F-4D97-AF65-F5344CB8AC3E}">
        <p14:creationId xmlns:p14="http://schemas.microsoft.com/office/powerpoint/2010/main" val="2883664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you have 4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609600" y="1504950"/>
            <a:ext cx="8077200" cy="2743200"/>
          </a:xfrm>
        </p:spPr>
        <p:txBody>
          <a:bodyPr/>
          <a:lstStyle/>
          <a:p>
            <a:r>
              <a:rPr lang="en-US" dirty="0"/>
              <a:t>Combine them to create a 1- or 2-player game.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Work until 4:10</a:t>
            </a:r>
          </a:p>
        </p:txBody>
      </p:sp>
    </p:spTree>
    <p:extLst>
      <p:ext uri="{BB962C8B-B14F-4D97-AF65-F5344CB8AC3E}">
        <p14:creationId xmlns:p14="http://schemas.microsoft.com/office/powerpoint/2010/main" val="3909952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Topic: Linked Game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Large games are networks of systems.  </a:t>
            </a:r>
          </a:p>
          <a:p>
            <a:r>
              <a:rPr lang="en-US" dirty="0"/>
              <a:t>Systems are often smaller games.</a:t>
            </a:r>
          </a:p>
          <a:p>
            <a:r>
              <a:rPr lang="en-US" dirty="0"/>
              <a:t>Dynamics emerge from network topology.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What are the common ways that systems interact with each other?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51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Producer/Consumer</a:t>
            </a:r>
          </a:p>
          <a:p>
            <a:r>
              <a:rPr lang="en-US" dirty="0"/>
              <a:t>Producer/Producer</a:t>
            </a:r>
          </a:p>
          <a:p>
            <a:r>
              <a:rPr lang="en-US" dirty="0"/>
              <a:t>Consumer/Consumer</a:t>
            </a:r>
          </a:p>
        </p:txBody>
      </p:sp>
    </p:spTree>
    <p:extLst>
      <p:ext uri="{BB962C8B-B14F-4D97-AF65-F5344CB8AC3E}">
        <p14:creationId xmlns:p14="http://schemas.microsoft.com/office/powerpoint/2010/main" val="4175337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“Measurement”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E.g. Temperature affects growth. </a:t>
            </a:r>
          </a:p>
        </p:txBody>
      </p:sp>
    </p:spTree>
    <p:extLst>
      <p:ext uri="{BB962C8B-B14F-4D97-AF65-F5344CB8AC3E}">
        <p14:creationId xmlns:p14="http://schemas.microsoft.com/office/powerpoint/2010/main" val="34081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Eventful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E.g.  Noise attracts guards</a:t>
            </a:r>
          </a:p>
        </p:txBody>
      </p:sp>
    </p:spTree>
    <p:extLst>
      <p:ext uri="{BB962C8B-B14F-4D97-AF65-F5344CB8AC3E}">
        <p14:creationId xmlns:p14="http://schemas.microsoft.com/office/powerpoint/2010/main" val="2465482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Tight Coupling vs. Shared Channel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395567" y="1413841"/>
            <a:ext cx="6352867" cy="3429000"/>
            <a:chOff x="1143000" y="1412350"/>
            <a:chExt cx="6352867" cy="3429000"/>
          </a:xfrm>
        </p:grpSpPr>
        <p:pic>
          <p:nvPicPr>
            <p:cNvPr id="3074" name="Picture 2" descr="Bogbrew Witch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1412350"/>
              <a:ext cx="2466667" cy="3429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Goblin Ki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1412350"/>
              <a:ext cx="2466667" cy="3429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22079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/>
              <a:t>1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8</a:t>
            </a:r>
          </a:p>
          <a:p>
            <a:pPr marL="0" indent="0" algn="ctr">
              <a:buNone/>
            </a:pPr>
            <a:r>
              <a:rPr lang="en-US" b="1" dirty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9</a:t>
            </a:r>
          </a:p>
          <a:p>
            <a:pPr marL="0" indent="0" algn="ctr">
              <a:buNone/>
            </a:pPr>
            <a:r>
              <a:rPr lang="en-US" b="1" dirty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7</a:t>
            </a:r>
          </a:p>
          <a:p>
            <a:pPr marL="0" indent="0" algn="ctr">
              <a:buNone/>
            </a:pPr>
            <a:r>
              <a:rPr lang="en-US" b="1" dirty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2</a:t>
            </a:r>
          </a:p>
          <a:p>
            <a:pPr marL="0" indent="0" algn="ctr">
              <a:buNone/>
            </a:pPr>
            <a:r>
              <a:rPr lang="en-US" b="1" dirty="0"/>
              <a:t>5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3</a:t>
            </a:r>
          </a:p>
          <a:p>
            <a:pPr marL="0" indent="0" algn="ctr">
              <a:buNone/>
            </a:pPr>
            <a:r>
              <a:rPr lang="en-US" b="1" dirty="0"/>
              <a:t>6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1</a:t>
            </a:r>
          </a:p>
          <a:p>
            <a:pPr marL="0" indent="0" algn="ctr">
              <a:buNone/>
            </a:pPr>
            <a:r>
              <a:rPr lang="en-US" b="1" dirty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5</a:t>
            </a:r>
          </a:p>
          <a:p>
            <a:pPr marL="0" indent="0" algn="ctr">
              <a:buNone/>
            </a:pPr>
            <a:r>
              <a:rPr lang="en-US" b="1" dirty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6</a:t>
            </a:r>
          </a:p>
          <a:p>
            <a:pPr marL="0" indent="0" algn="ctr">
              <a:buNone/>
            </a:pPr>
            <a:r>
              <a:rPr lang="en-US" b="1" dirty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4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5179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Choose two more ambassadors:</a:t>
            </a:r>
          </a:p>
        </p:txBody>
      </p:sp>
    </p:spTree>
    <p:extLst>
      <p:ext uri="{BB962C8B-B14F-4D97-AF65-F5344CB8AC3E}">
        <p14:creationId xmlns:p14="http://schemas.microsoft.com/office/powerpoint/2010/main" val="2255287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again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885950"/>
            <a:ext cx="8077200" cy="27432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i="1" dirty="0"/>
              <a:t>Beta Test at 4:30 </a:t>
            </a:r>
          </a:p>
        </p:txBody>
      </p:sp>
    </p:spTree>
    <p:extLst>
      <p:ext uri="{BB962C8B-B14F-4D97-AF65-F5344CB8AC3E}">
        <p14:creationId xmlns:p14="http://schemas.microsoft.com/office/powerpoint/2010/main" val="1230908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Beta Test in 5 minutes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Write down your rules </a:t>
            </a:r>
          </a:p>
        </p:txBody>
      </p:sp>
    </p:spTree>
    <p:extLst>
      <p:ext uri="{BB962C8B-B14F-4D97-AF65-F5344CB8AC3E}">
        <p14:creationId xmlns:p14="http://schemas.microsoft.com/office/powerpoint/2010/main" val="1307704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Beta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/>
              <a:t>1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2</a:t>
            </a:r>
          </a:p>
          <a:p>
            <a:pPr marL="0" indent="0" algn="ctr">
              <a:buNone/>
            </a:pPr>
            <a:r>
              <a:rPr lang="en-US" b="1" dirty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3</a:t>
            </a:r>
          </a:p>
          <a:p>
            <a:pPr marL="0" indent="0" algn="ctr">
              <a:buNone/>
            </a:pPr>
            <a:r>
              <a:rPr lang="en-US" b="1" dirty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4</a:t>
            </a:r>
          </a:p>
          <a:p>
            <a:pPr marL="0" indent="0" algn="ctr">
              <a:buNone/>
            </a:pPr>
            <a:r>
              <a:rPr lang="en-US" b="1" dirty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5</a:t>
            </a:r>
          </a:p>
          <a:p>
            <a:pPr marL="0" indent="0" algn="ctr">
              <a:buNone/>
            </a:pPr>
            <a:r>
              <a:rPr lang="en-US" b="1" dirty="0"/>
              <a:t>5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6</a:t>
            </a:r>
          </a:p>
          <a:p>
            <a:pPr marL="0" indent="0" algn="ctr">
              <a:buNone/>
            </a:pPr>
            <a:r>
              <a:rPr lang="en-US" b="1" dirty="0"/>
              <a:t>6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7</a:t>
            </a:r>
          </a:p>
          <a:p>
            <a:pPr marL="0" indent="0" algn="ctr">
              <a:buNone/>
            </a:pPr>
            <a:r>
              <a:rPr lang="en-US" b="1" dirty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8</a:t>
            </a:r>
          </a:p>
          <a:p>
            <a:pPr marL="0" indent="0" algn="ctr">
              <a:buNone/>
            </a:pPr>
            <a:r>
              <a:rPr lang="en-US" b="1" dirty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9</a:t>
            </a:r>
          </a:p>
          <a:p>
            <a:pPr marL="0" indent="0" algn="ctr">
              <a:buNone/>
            </a:pPr>
            <a:r>
              <a:rPr lang="en-US" b="1" dirty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1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3133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Choose one tester: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6800" y="4248150"/>
            <a:ext cx="2465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</a:rPr>
              <a:t>Test until 4:50</a:t>
            </a:r>
          </a:p>
        </p:txBody>
      </p:sp>
    </p:spTree>
    <p:extLst>
      <p:ext uri="{BB962C8B-B14F-4D97-AF65-F5344CB8AC3E}">
        <p14:creationId xmlns:p14="http://schemas.microsoft.com/office/powerpoint/2010/main" val="1609152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How’d we do?</a:t>
            </a:r>
          </a:p>
        </p:txBody>
      </p:sp>
    </p:spTree>
    <p:extLst>
      <p:ext uri="{BB962C8B-B14F-4D97-AF65-F5344CB8AC3E}">
        <p14:creationId xmlns:p14="http://schemas.microsoft.com/office/powerpoint/2010/main" val="2056690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a System?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Is a rule a system?</a:t>
            </a:r>
          </a:p>
          <a:p>
            <a:r>
              <a:rPr lang="en-US" dirty="0"/>
              <a:t>Is a game a system? </a:t>
            </a:r>
          </a:p>
        </p:txBody>
      </p:sp>
    </p:spTree>
    <p:extLst>
      <p:ext uri="{BB962C8B-B14F-4D97-AF65-F5344CB8AC3E}">
        <p14:creationId xmlns:p14="http://schemas.microsoft.com/office/powerpoint/2010/main" val="1615014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Topologies: Parallel, Series, Networks</a:t>
            </a:r>
          </a:p>
          <a:p>
            <a:r>
              <a:rPr lang="en-US" dirty="0"/>
              <a:t>Linkages: Resources, States, Events</a:t>
            </a:r>
          </a:p>
          <a:p>
            <a:r>
              <a:rPr lang="en-US" dirty="0"/>
              <a:t>Tight Coupling vs. Shared Channel</a:t>
            </a:r>
          </a:p>
        </p:txBody>
      </p:sp>
    </p:spTree>
    <p:extLst>
      <p:ext uri="{BB962C8B-B14F-4D97-AF65-F5344CB8AC3E}">
        <p14:creationId xmlns:p14="http://schemas.microsoft.com/office/powerpoint/2010/main" val="2158960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66950"/>
            <a:ext cx="8077200" cy="781050"/>
          </a:xfrm>
        </p:spPr>
        <p:txBody>
          <a:bodyPr/>
          <a:lstStyle/>
          <a:p>
            <a:pPr algn="ctr"/>
            <a:r>
              <a:rPr lang="en-US" i="1" dirty="0"/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13424520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Do Some Math!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29200" y="1504950"/>
            <a:ext cx="3581400" cy="3276600"/>
          </a:xfrm>
        </p:spPr>
        <p:txBody>
          <a:bodyPr/>
          <a:lstStyle/>
          <a:p>
            <a:pPr>
              <a:buNone/>
            </a:pPr>
            <a:r>
              <a:rPr lang="en-US" dirty="0"/>
              <a:t>Problem 2:</a:t>
            </a:r>
          </a:p>
          <a:p>
            <a:r>
              <a:rPr lang="en-US" sz="2400" dirty="0"/>
              <a:t>Alice can paint a fence in 3 hours</a:t>
            </a:r>
          </a:p>
          <a:p>
            <a:r>
              <a:rPr lang="en-US" sz="2400" dirty="0"/>
              <a:t>Bob can do it in 6 hours.</a:t>
            </a:r>
            <a:br>
              <a:rPr lang="en-US" sz="2400" dirty="0"/>
            </a:br>
            <a:endParaRPr lang="en-US" sz="2400" dirty="0"/>
          </a:p>
          <a:p>
            <a:pPr>
              <a:buNone/>
            </a:pPr>
            <a:r>
              <a:rPr lang="en-US" sz="2400" i="1" dirty="0"/>
              <a:t>How long if they work together? 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33400" y="1504950"/>
            <a:ext cx="3581400" cy="3276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Problem 1: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Joe can prime the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 fence in 3 hours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He can then paint it in 6 hours.</a:t>
            </a:r>
            <a:endParaRPr kumimoji="0" lang="en-US" kern="0" dirty="0">
              <a:solidFill>
                <a:srgbClr val="000000"/>
              </a:solidFill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How long does the whole task</a:t>
            </a:r>
            <a:r>
              <a:rPr kumimoji="0" lang="en-US" sz="2400" b="0" i="1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 take?</a:t>
            </a:r>
            <a:endParaRPr kumimoji="0" lang="en-US" sz="24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implicit topologies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3581400" cy="609600"/>
          </a:xfrm>
        </p:spPr>
        <p:txBody>
          <a:bodyPr/>
          <a:lstStyle/>
          <a:p>
            <a:pPr>
              <a:buNone/>
            </a:pPr>
            <a:r>
              <a:rPr lang="en-US" dirty="0"/>
              <a:t>Series: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0" y="1504950"/>
            <a:ext cx="3581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Parallel: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800600" y="21145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Alice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1752600" y="28765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 bwMode="auto">
          <a:xfrm>
            <a:off x="5867400" y="24193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auto">
          <a:xfrm>
            <a:off x="4800600" y="28003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Bob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85800" y="25717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Prime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133600" y="25717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Paint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324600" y="2114550"/>
            <a:ext cx="5334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Paint</a:t>
            </a:r>
          </a:p>
        </p:txBody>
      </p:sp>
      <p:cxnSp>
        <p:nvCxnSpPr>
          <p:cNvPr id="18" name="Straight Arrow Connector 17"/>
          <p:cNvCxnSpPr/>
          <p:nvPr/>
        </p:nvCxnSpPr>
        <p:spPr bwMode="auto">
          <a:xfrm>
            <a:off x="5867400" y="30289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685800" y="4019550"/>
          <a:ext cx="2743200" cy="492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Equation" r:id="rId3" imgW="990360" imgH="177480" progId="Equation.3">
                  <p:embed/>
                </p:oleObj>
              </mc:Choice>
              <mc:Fallback>
                <p:oleObj name="Equation" r:id="rId3" imgW="99036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019550"/>
                        <a:ext cx="2743200" cy="4923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4648200" y="3867150"/>
          <a:ext cx="2801938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Equation" r:id="rId5" imgW="1358640" imgH="393480" progId="Equation.3">
                  <p:embed/>
                </p:oleObj>
              </mc:Choice>
              <mc:Fallback>
                <p:oleObj name="Equation" r:id="rId5" imgW="135864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867150"/>
                        <a:ext cx="2801938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Like Resistor Circuits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3581400" cy="609600"/>
          </a:xfrm>
        </p:spPr>
        <p:txBody>
          <a:bodyPr/>
          <a:lstStyle/>
          <a:p>
            <a:pPr>
              <a:buNone/>
            </a:pPr>
            <a:r>
              <a:rPr lang="en-US" dirty="0"/>
              <a:t>Series: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0" y="1504950"/>
            <a:ext cx="3581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Parallel: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685800" y="4019550"/>
          <a:ext cx="20732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Equation" r:id="rId3" imgW="749160" imgH="215640" progId="Equation.3">
                  <p:embed/>
                </p:oleObj>
              </mc:Choice>
              <mc:Fallback>
                <p:oleObj name="Equation" r:id="rId3" imgW="74916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019550"/>
                        <a:ext cx="207327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1600200" y="2114550"/>
            <a:ext cx="1219200" cy="1219200"/>
          </a:xfrm>
          <a:prstGeom prst="rect">
            <a:avLst/>
          </a:prstGeom>
          <a:noFill/>
        </p:spPr>
      </p:pic>
      <p:pic>
        <p:nvPicPr>
          <p:cNvPr id="23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33400" y="2114550"/>
            <a:ext cx="1219200" cy="1219200"/>
          </a:xfrm>
          <a:prstGeom prst="rect">
            <a:avLst/>
          </a:prstGeom>
          <a:noFill/>
        </p:spPr>
      </p:pic>
      <p:pic>
        <p:nvPicPr>
          <p:cNvPr id="24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105400" y="2343150"/>
            <a:ext cx="1219200" cy="1219200"/>
          </a:xfrm>
          <a:prstGeom prst="rect">
            <a:avLst/>
          </a:prstGeom>
          <a:noFill/>
        </p:spPr>
      </p:pic>
      <p:pic>
        <p:nvPicPr>
          <p:cNvPr id="25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105400" y="1962150"/>
            <a:ext cx="1219200" cy="1219200"/>
          </a:xfrm>
          <a:prstGeom prst="rect">
            <a:avLst/>
          </a:prstGeom>
          <a:noFill/>
        </p:spPr>
      </p:pic>
      <p:cxnSp>
        <p:nvCxnSpPr>
          <p:cNvPr id="27" name="Straight Connector 26"/>
          <p:cNvCxnSpPr/>
          <p:nvPr/>
        </p:nvCxnSpPr>
        <p:spPr bwMode="auto">
          <a:xfrm>
            <a:off x="5181600" y="2571750"/>
            <a:ext cx="0" cy="38100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 bwMode="auto">
          <a:xfrm>
            <a:off x="6248400" y="2571750"/>
            <a:ext cx="0" cy="38100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 bwMode="auto">
          <a:xfrm flipH="1">
            <a:off x="4953000" y="2776497"/>
            <a:ext cx="22860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 bwMode="auto">
          <a:xfrm flipH="1">
            <a:off x="6248400" y="2776497"/>
            <a:ext cx="22860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914400" y="28765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</a:t>
            </a:r>
            <a:r>
              <a:rPr lang="en-US" baseline="-250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981200" y="28765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86400" y="20383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</a:t>
            </a:r>
            <a:r>
              <a:rPr lang="en-US" baseline="-250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486400" y="30289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/>
        </p:nvGraphicFramePr>
        <p:xfrm>
          <a:off x="4800600" y="3714750"/>
          <a:ext cx="1938337" cy="1037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Equation" r:id="rId6" imgW="838080" imgH="431640" progId="Equation.3">
                  <p:embed/>
                </p:oleObj>
              </mc:Choice>
              <mc:Fallback>
                <p:oleObj name="Equation" r:id="rId6" imgW="838080" imgH="431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714750"/>
                        <a:ext cx="1938337" cy="10374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(1/2)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32766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We can infer some dynamics from network topology.</a:t>
            </a:r>
          </a:p>
          <a:p>
            <a:r>
              <a:rPr lang="en-US" sz="2400" dirty="0"/>
              <a:t>Parallel:</a:t>
            </a:r>
          </a:p>
          <a:p>
            <a:pPr lvl="1"/>
            <a:r>
              <a:rPr lang="en-US" sz="2000" dirty="0"/>
              <a:t>Least Resistance</a:t>
            </a:r>
          </a:p>
          <a:p>
            <a:pPr lvl="1"/>
            <a:r>
              <a:rPr lang="en-US" sz="2000" dirty="0"/>
              <a:t>Safety Valve</a:t>
            </a:r>
          </a:p>
          <a:p>
            <a:r>
              <a:rPr lang="en-US" sz="2400" dirty="0"/>
              <a:t>Series:</a:t>
            </a:r>
          </a:p>
          <a:p>
            <a:pPr lvl="1"/>
            <a:r>
              <a:rPr lang="en-US" sz="2000" dirty="0"/>
              <a:t>Bottleneck / Weakest Link</a:t>
            </a:r>
          </a:p>
          <a:p>
            <a:pPr lvl="1"/>
            <a:r>
              <a:rPr lang="en-US" sz="2000" dirty="0"/>
              <a:t>Increased latency</a:t>
            </a:r>
          </a:p>
          <a:p>
            <a:pPr marL="457200"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17644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(2/2)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Systems Interact via Channels</a:t>
            </a:r>
          </a:p>
          <a:p>
            <a:pPr lvl="1"/>
            <a:r>
              <a:rPr lang="en-US" dirty="0" err="1"/>
              <a:t>Stateful</a:t>
            </a:r>
            <a:endParaRPr lang="en-US" dirty="0"/>
          </a:p>
          <a:p>
            <a:pPr lvl="1"/>
            <a:r>
              <a:rPr lang="en-US" dirty="0"/>
              <a:t>Eventful</a:t>
            </a:r>
          </a:p>
          <a:p>
            <a:r>
              <a:rPr lang="en-US" dirty="0"/>
              <a:t>Engineering offers us models of these topologies. </a:t>
            </a:r>
          </a:p>
        </p:txBody>
      </p:sp>
    </p:spTree>
    <p:extLst>
      <p:ext uri="{BB962C8B-B14F-4D97-AF65-F5344CB8AC3E}">
        <p14:creationId xmlns:p14="http://schemas.microsoft.com/office/powerpoint/2010/main" val="42628238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Wrap-</a:t>
            </a:r>
            <a:r>
              <a:rPr lang="en-US"/>
              <a:t>up in 236</a:t>
            </a:r>
          </a:p>
        </p:txBody>
      </p:sp>
    </p:spTree>
    <p:extLst>
      <p:ext uri="{BB962C8B-B14F-4D97-AF65-F5344CB8AC3E}">
        <p14:creationId xmlns:p14="http://schemas.microsoft.com/office/powerpoint/2010/main" val="14189635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 Channels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The connections between systems</a:t>
            </a:r>
          </a:p>
          <a:p>
            <a:r>
              <a:rPr lang="en-US" dirty="0"/>
              <a:t>Two kinds: </a:t>
            </a:r>
            <a:endParaRPr lang="en-US" i="1" dirty="0"/>
          </a:p>
          <a:p>
            <a:pPr lvl="1"/>
            <a:r>
              <a:rPr lang="en-US" dirty="0" err="1"/>
              <a:t>Stateful</a:t>
            </a:r>
            <a:r>
              <a:rPr lang="en-US" dirty="0"/>
              <a:t> (e.g. resources)</a:t>
            </a:r>
          </a:p>
          <a:p>
            <a:pPr lvl="1"/>
            <a:r>
              <a:rPr lang="en-US" dirty="0"/>
              <a:t>Eventful (e.g. noises)</a:t>
            </a:r>
          </a:p>
          <a:p>
            <a:r>
              <a:rPr lang="en-US" dirty="0"/>
              <a:t>Often have fictional meaning.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State Machine Model</a:t>
            </a: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 rot="16200000">
            <a:off x="4457700" y="2247900"/>
            <a:ext cx="1219200" cy="1447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343400" y="27432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/>
              <a:t>Logic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286000" y="2209800"/>
            <a:ext cx="3962400" cy="2133600"/>
          </a:xfrm>
          <a:prstGeom prst="rect">
            <a:avLst/>
          </a:prstGeom>
          <a:noFill/>
          <a:ln w="9525">
            <a:solidFill>
              <a:schemeClr val="bg2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343400" y="32004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343400" y="26670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9" name="AutoShape 9"/>
          <p:cNvCxnSpPr>
            <a:cxnSpLocks noChangeShapeType="1"/>
            <a:stCxn id="20" idx="3"/>
            <a:endCxn id="7" idx="1"/>
          </p:cNvCxnSpPr>
          <p:nvPr/>
        </p:nvCxnSpPr>
        <p:spPr bwMode="auto">
          <a:xfrm>
            <a:off x="3810000" y="3276600"/>
            <a:ext cx="533400" cy="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638800" y="30480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638800" y="27432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" name="AutoShape 12"/>
          <p:cNvCxnSpPr>
            <a:cxnSpLocks noChangeShapeType="1"/>
            <a:stCxn id="10" idx="3"/>
            <a:endCxn id="19" idx="3"/>
          </p:cNvCxnSpPr>
          <p:nvPr/>
        </p:nvCxnSpPr>
        <p:spPr bwMode="auto">
          <a:xfrm flipH="1">
            <a:off x="3810000" y="3124200"/>
            <a:ext cx="1981200" cy="655638"/>
          </a:xfrm>
          <a:prstGeom prst="bentConnector3">
            <a:avLst>
              <a:gd name="adj1" fmla="val -11537"/>
            </a:avLst>
          </a:prstGeom>
          <a:noFill/>
          <a:ln w="9525">
            <a:solidFill>
              <a:schemeClr val="bg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838200" y="2514600"/>
            <a:ext cx="121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Input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6477000" y="25908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00"/>
                </a:solidFill>
              </a:rPr>
              <a:t>Output</a:t>
            </a:r>
          </a:p>
        </p:txBody>
      </p:sp>
      <p:cxnSp>
        <p:nvCxnSpPr>
          <p:cNvPr id="15" name="AutoShape 15"/>
          <p:cNvCxnSpPr>
            <a:cxnSpLocks noChangeShapeType="1"/>
            <a:stCxn id="13" idx="3"/>
            <a:endCxn id="8" idx="1"/>
          </p:cNvCxnSpPr>
          <p:nvPr/>
        </p:nvCxnSpPr>
        <p:spPr bwMode="auto">
          <a:xfrm flipV="1">
            <a:off x="2057400" y="2743200"/>
            <a:ext cx="2286000" cy="1588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6" name="AutoShape 16"/>
          <p:cNvCxnSpPr>
            <a:cxnSpLocks noChangeShapeType="1"/>
            <a:stCxn id="11" idx="3"/>
            <a:endCxn id="14" idx="1"/>
          </p:cNvCxnSpPr>
          <p:nvPr/>
        </p:nvCxnSpPr>
        <p:spPr bwMode="auto">
          <a:xfrm>
            <a:off x="5791200" y="2819400"/>
            <a:ext cx="685800" cy="1588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2514600" y="3048000"/>
            <a:ext cx="1295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2514600" y="3230563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/>
              <a:t>State</a:t>
            </a: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657600" y="3687763"/>
            <a:ext cx="1524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3657600" y="32004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8643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Create some game systems.</a:t>
            </a:r>
          </a:p>
          <a:p>
            <a:r>
              <a:rPr lang="en-US" dirty="0"/>
              <a:t>Link them together. </a:t>
            </a:r>
          </a:p>
          <a:p>
            <a:r>
              <a:rPr lang="en-US" dirty="0"/>
              <a:t>Observe the resulting dynamics.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/>
              <a:t>This is experimental.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Create a simple game system.  </a:t>
            </a:r>
          </a:p>
          <a:p>
            <a:r>
              <a:rPr lang="en-US" dirty="0"/>
              <a:t>Each table has an assignment sheet: </a:t>
            </a:r>
          </a:p>
          <a:p>
            <a:pPr lvl="1"/>
            <a:r>
              <a:rPr lang="en-US" dirty="0"/>
              <a:t>Materials</a:t>
            </a:r>
          </a:p>
          <a:p>
            <a:pPr lvl="1"/>
            <a:r>
              <a:rPr lang="en-US" dirty="0"/>
              <a:t>Start/End conditions</a:t>
            </a:r>
          </a:p>
          <a:p>
            <a:pPr lvl="1"/>
            <a:r>
              <a:rPr lang="en-US" dirty="0"/>
              <a:t>Constraints</a:t>
            </a:r>
          </a:p>
          <a:p>
            <a:pPr marL="57150" indent="0">
              <a:buNone/>
            </a:pPr>
            <a:r>
              <a:rPr lang="en-US" i="1" dirty="0"/>
              <a:t>Due at 3:20  </a:t>
            </a:r>
            <a:br>
              <a:rPr lang="en-US" dirty="0"/>
            </a:b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down your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Fit on an index card</a:t>
            </a:r>
          </a:p>
          <a:p>
            <a:r>
              <a:rPr lang="en-US" dirty="0"/>
              <a:t>Be ready to teach in 5 minutes (3:25)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Two Ambassadors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/>
              <a:t>1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2</a:t>
            </a:r>
          </a:p>
          <a:p>
            <a:pPr marL="0" indent="0" algn="ctr">
              <a:buNone/>
            </a:pPr>
            <a:r>
              <a:rPr lang="en-US" b="1" dirty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3</a:t>
            </a:r>
          </a:p>
          <a:p>
            <a:pPr marL="0" indent="0" algn="ctr">
              <a:buNone/>
            </a:pPr>
            <a:r>
              <a:rPr lang="en-US" b="1" dirty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1</a:t>
            </a:r>
          </a:p>
          <a:p>
            <a:pPr marL="0" indent="0" algn="ctr">
              <a:buNone/>
            </a:pPr>
            <a:r>
              <a:rPr lang="en-US" b="1" dirty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5</a:t>
            </a:r>
          </a:p>
          <a:p>
            <a:pPr marL="0" indent="0" algn="ctr">
              <a:buNone/>
            </a:pPr>
            <a:r>
              <a:rPr lang="en-US" b="1" dirty="0"/>
              <a:t>5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6</a:t>
            </a:r>
          </a:p>
          <a:p>
            <a:pPr marL="0" indent="0" algn="ctr">
              <a:buNone/>
            </a:pPr>
            <a:r>
              <a:rPr lang="en-US" b="1" dirty="0"/>
              <a:t>6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4</a:t>
            </a:r>
          </a:p>
          <a:p>
            <a:pPr marL="0" indent="0" algn="ctr">
              <a:buNone/>
            </a:pPr>
            <a:r>
              <a:rPr lang="en-US" b="1" dirty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8</a:t>
            </a:r>
          </a:p>
          <a:p>
            <a:pPr marL="0" indent="0" algn="ctr">
              <a:buNone/>
            </a:pPr>
            <a:r>
              <a:rPr lang="en-US" b="1" dirty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9</a:t>
            </a:r>
          </a:p>
          <a:p>
            <a:pPr marL="0" indent="0" algn="ctr">
              <a:buNone/>
            </a:pPr>
            <a:r>
              <a:rPr lang="en-US" b="1" dirty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7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3832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Move by Table Number:</a:t>
            </a:r>
          </a:p>
        </p:txBody>
      </p:sp>
    </p:spTree>
    <p:extLst>
      <p:ext uri="{BB962C8B-B14F-4D97-AF65-F5344CB8AC3E}">
        <p14:creationId xmlns:p14="http://schemas.microsoft.com/office/powerpoint/2010/main" val="2408243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the Two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Connect them any way you like</a:t>
            </a:r>
          </a:p>
          <a:p>
            <a:r>
              <a:rPr lang="en-US" dirty="0"/>
              <a:t>Don’t worry about original constraints. </a:t>
            </a:r>
          </a:p>
          <a:p>
            <a:r>
              <a:rPr lang="en-US" dirty="0"/>
              <a:t>Play the new game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4248150"/>
            <a:ext cx="26164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i="1" dirty="0">
                <a:solidFill>
                  <a:srgbClr val="000000"/>
                </a:solidFill>
              </a:rPr>
              <a:t>Work until 3:45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True"/>
  <p:tag name="HOTSPOTTYPE" val="DefinedInNavigator"/>
  <p:tag name="BRANCHTO" val="262"/>
</p:tagLst>
</file>

<file path=ppt/theme/theme1.xml><?xml version="1.0" encoding="utf-8"?>
<a:theme xmlns:a="http://schemas.openxmlformats.org/drawingml/2006/main" name="GDC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commending A Strateg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lnDef>
  </a:objectDefaults>
  <a:extraClrSchemeLst>
    <a:extraClrScheme>
      <a:clrScheme name="Recommending A Strategy 1">
        <a:dk1>
          <a:srgbClr val="009999"/>
        </a:dk1>
        <a:lt1>
          <a:srgbClr val="FFFFFF"/>
        </a:lt1>
        <a:dk2>
          <a:srgbClr val="000066"/>
        </a:dk2>
        <a:lt2>
          <a:srgbClr val="339966"/>
        </a:lt2>
        <a:accent1>
          <a:srgbClr val="00CC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E2CA"/>
        </a:accent5>
        <a:accent6>
          <a:srgbClr val="008AB9"/>
        </a:accent6>
        <a:hlink>
          <a:srgbClr val="33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2">
        <a:dk1>
          <a:srgbClr val="000000"/>
        </a:dk1>
        <a:lt1>
          <a:srgbClr val="FFFFFF"/>
        </a:lt1>
        <a:dk2>
          <a:srgbClr val="009900"/>
        </a:dk2>
        <a:lt2>
          <a:srgbClr val="CC0000"/>
        </a:lt2>
        <a:accent1>
          <a:srgbClr val="CCCC00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2D2DB9"/>
        </a:accent6>
        <a:hlink>
          <a:srgbClr val="00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4">
        <a:dk1>
          <a:srgbClr val="333399"/>
        </a:dk1>
        <a:lt1>
          <a:srgbClr val="FFFFCC"/>
        </a:lt1>
        <a:dk2>
          <a:srgbClr val="000000"/>
        </a:dk2>
        <a:lt2>
          <a:srgbClr val="0000FF"/>
        </a:lt2>
        <a:accent1>
          <a:srgbClr val="800000"/>
        </a:accent1>
        <a:accent2>
          <a:srgbClr val="3366CC"/>
        </a:accent2>
        <a:accent3>
          <a:srgbClr val="AAAAAA"/>
        </a:accent3>
        <a:accent4>
          <a:srgbClr val="DADAAE"/>
        </a:accent4>
        <a:accent5>
          <a:srgbClr val="C0AAAA"/>
        </a:accent5>
        <a:accent6>
          <a:srgbClr val="2D5CB9"/>
        </a:accent6>
        <a:hlink>
          <a:srgbClr val="FF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5">
        <a:dk1>
          <a:srgbClr val="CC3300"/>
        </a:dk1>
        <a:lt1>
          <a:srgbClr val="FFFFCC"/>
        </a:lt1>
        <a:dk2>
          <a:srgbClr val="000000"/>
        </a:dk2>
        <a:lt2>
          <a:srgbClr val="CC6600"/>
        </a:lt2>
        <a:accent1>
          <a:srgbClr val="993300"/>
        </a:accent1>
        <a:accent2>
          <a:srgbClr val="808000"/>
        </a:accent2>
        <a:accent3>
          <a:srgbClr val="AAAAAA"/>
        </a:accent3>
        <a:accent4>
          <a:srgbClr val="DADAAE"/>
        </a:accent4>
        <a:accent5>
          <a:srgbClr val="CAADAA"/>
        </a:accent5>
        <a:accent6>
          <a:srgbClr val="7373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6">
        <a:dk1>
          <a:srgbClr val="66CCFF"/>
        </a:dk1>
        <a:lt1>
          <a:srgbClr val="CCECFF"/>
        </a:lt1>
        <a:dk2>
          <a:srgbClr val="000000"/>
        </a:dk2>
        <a:lt2>
          <a:srgbClr val="9999FF"/>
        </a:lt2>
        <a:accent1>
          <a:srgbClr val="FFFFFF"/>
        </a:accent1>
        <a:accent2>
          <a:srgbClr val="99CCFF"/>
        </a:accent2>
        <a:accent3>
          <a:srgbClr val="AAAAAA"/>
        </a:accent3>
        <a:accent4>
          <a:srgbClr val="AEC9DA"/>
        </a:accent4>
        <a:accent5>
          <a:srgbClr val="FFFFFF"/>
        </a:accent5>
        <a:accent6>
          <a:srgbClr val="8AB9E7"/>
        </a:accent6>
        <a:hlink>
          <a:srgbClr val="CCE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7">
        <a:dk1>
          <a:srgbClr val="993366"/>
        </a:dk1>
        <a:lt1>
          <a:srgbClr val="FFFFCC"/>
        </a:lt1>
        <a:dk2>
          <a:srgbClr val="333399"/>
        </a:dk2>
        <a:lt2>
          <a:srgbClr val="0066FF"/>
        </a:lt2>
        <a:accent1>
          <a:srgbClr val="6600FF"/>
        </a:accent1>
        <a:accent2>
          <a:srgbClr val="0099CC"/>
        </a:accent2>
        <a:accent3>
          <a:srgbClr val="ADADCA"/>
        </a:accent3>
        <a:accent4>
          <a:srgbClr val="DADAAE"/>
        </a:accent4>
        <a:accent5>
          <a:srgbClr val="B8AAFF"/>
        </a:accent5>
        <a:accent6>
          <a:srgbClr val="008AB9"/>
        </a:accent6>
        <a:hlink>
          <a:srgbClr val="66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8">
        <a:dk1>
          <a:srgbClr val="993366"/>
        </a:dk1>
        <a:lt1>
          <a:srgbClr val="EAEAEA"/>
        </a:lt1>
        <a:dk2>
          <a:srgbClr val="660066"/>
        </a:dk2>
        <a:lt2>
          <a:srgbClr val="CC0000"/>
        </a:lt2>
        <a:accent1>
          <a:srgbClr val="A50021"/>
        </a:accent1>
        <a:accent2>
          <a:srgbClr val="660033"/>
        </a:accent2>
        <a:accent3>
          <a:srgbClr val="B8AAB8"/>
        </a:accent3>
        <a:accent4>
          <a:srgbClr val="C8C8C8"/>
        </a:accent4>
        <a:accent5>
          <a:srgbClr val="CFAAAB"/>
        </a:accent5>
        <a:accent6>
          <a:srgbClr val="5C00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DC2017.potx" id="{9BEF3C6E-9467-4111-B142-5DE27D0C2FB7}" vid="{C13F9289-902B-4907-9F80-8DA45F301BD5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GDC2017</Template>
  <TotalTime>28511</TotalTime>
  <Words>662</Words>
  <Application>Microsoft Office PowerPoint</Application>
  <PresentationFormat>On-screen Show (16:9)</PresentationFormat>
  <Paragraphs>203</Paragraphs>
  <Slides>38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MS PGothic</vt:lpstr>
      <vt:lpstr>Verdana</vt:lpstr>
      <vt:lpstr>Wingdings</vt:lpstr>
      <vt:lpstr>ヒラギノ角ゴ Pro W3</vt:lpstr>
      <vt:lpstr>GDC14</vt:lpstr>
      <vt:lpstr>Equation</vt:lpstr>
      <vt:lpstr>Game of Games  Marc LeBlanc  </vt:lpstr>
      <vt:lpstr>Topic: Linked Game Systems</vt:lpstr>
      <vt:lpstr>What’s a System? </vt:lpstr>
      <vt:lpstr>The State Machine Model</vt:lpstr>
      <vt:lpstr>Exercise:</vt:lpstr>
      <vt:lpstr>Your assignment</vt:lpstr>
      <vt:lpstr>Write down your rules</vt:lpstr>
      <vt:lpstr>Choose Two Ambassadors</vt:lpstr>
      <vt:lpstr>Merge the Two Systems</vt:lpstr>
      <vt:lpstr>Questions</vt:lpstr>
      <vt:lpstr>Parallel vs. Series</vt:lpstr>
      <vt:lpstr>Dynamics of Parallel Systems</vt:lpstr>
      <vt:lpstr>Parallel Systems: Win Conditions</vt:lpstr>
      <vt:lpstr>Dynamics of Serial Systems</vt:lpstr>
      <vt:lpstr>Serial Systems: Resource Chains</vt:lpstr>
      <vt:lpstr>Linearizing a Loop</vt:lpstr>
      <vt:lpstr>Linearizing a Loop</vt:lpstr>
      <vt:lpstr>Phase II! </vt:lpstr>
      <vt:lpstr>Now you have 4 systems</vt:lpstr>
      <vt:lpstr>Discussion</vt:lpstr>
      <vt:lpstr>Resource Interactions</vt:lpstr>
      <vt:lpstr>“Measurement” Interactions</vt:lpstr>
      <vt:lpstr>Eventful Interactions</vt:lpstr>
      <vt:lpstr>Tight Coupling vs. Shared Channel</vt:lpstr>
      <vt:lpstr>Phase III! </vt:lpstr>
      <vt:lpstr>Merge again</vt:lpstr>
      <vt:lpstr>Beta Test in 5 minutes</vt:lpstr>
      <vt:lpstr>Beta Test</vt:lpstr>
      <vt:lpstr>Discussion</vt:lpstr>
      <vt:lpstr>Review</vt:lpstr>
      <vt:lpstr>Fin</vt:lpstr>
      <vt:lpstr>Let’s Do Some Math!</vt:lpstr>
      <vt:lpstr>Different implicit topologies</vt:lpstr>
      <vt:lpstr>Like Resistor Circuits</vt:lpstr>
      <vt:lpstr>Conclusion (1/2)</vt:lpstr>
      <vt:lpstr>Conclusion (2/2)</vt:lpstr>
      <vt:lpstr>Fin!</vt:lpstr>
      <vt:lpstr>Interaction Channels</vt:lpstr>
    </vt:vector>
  </TitlesOfParts>
  <Company>CMP Media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GDC 2005</dc:title>
  <dc:creator>Jamil Moledina</dc:creator>
  <cp:lastModifiedBy>MAHK</cp:lastModifiedBy>
  <cp:revision>247</cp:revision>
  <cp:lastPrinted>1904-01-01T00:00:00Z</cp:lastPrinted>
  <dcterms:created xsi:type="dcterms:W3CDTF">2011-01-18T22:56:43Z</dcterms:created>
  <dcterms:modified xsi:type="dcterms:W3CDTF">2017-02-26T03:37:32Z</dcterms:modified>
</cp:coreProperties>
</file>