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3" r:id="rId1"/>
    <p:sldMasterId id="2147483675" r:id="rId2"/>
  </p:sldMasterIdLst>
  <p:notesMasterIdLst>
    <p:notesMasterId r:id="rId83"/>
  </p:notesMasterIdLst>
  <p:handoutMasterIdLst>
    <p:handoutMasterId r:id="rId84"/>
  </p:handoutMasterIdLst>
  <p:sldIdLst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257" r:id="rId30"/>
    <p:sldId id="258" r:id="rId31"/>
    <p:sldId id="259" r:id="rId32"/>
    <p:sldId id="260" r:id="rId33"/>
    <p:sldId id="261" r:id="rId34"/>
    <p:sldId id="262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7" r:id="rId47"/>
    <p:sldId id="274" r:id="rId48"/>
    <p:sldId id="275" r:id="rId49"/>
    <p:sldId id="276" r:id="rId50"/>
    <p:sldId id="278" r:id="rId51"/>
    <p:sldId id="279" r:id="rId52"/>
    <p:sldId id="281" r:id="rId53"/>
    <p:sldId id="288" r:id="rId54"/>
    <p:sldId id="280" r:id="rId55"/>
    <p:sldId id="289" r:id="rId56"/>
    <p:sldId id="282" r:id="rId57"/>
    <p:sldId id="290" r:id="rId58"/>
    <p:sldId id="291" r:id="rId59"/>
    <p:sldId id="292" r:id="rId60"/>
    <p:sldId id="293" r:id="rId61"/>
    <p:sldId id="294" r:id="rId62"/>
    <p:sldId id="295" r:id="rId63"/>
    <p:sldId id="296" r:id="rId64"/>
    <p:sldId id="297" r:id="rId65"/>
    <p:sldId id="298" r:id="rId66"/>
    <p:sldId id="299" r:id="rId67"/>
    <p:sldId id="300" r:id="rId68"/>
    <p:sldId id="301" r:id="rId69"/>
    <p:sldId id="302" r:id="rId70"/>
    <p:sldId id="303" r:id="rId71"/>
    <p:sldId id="304" r:id="rId72"/>
    <p:sldId id="305" r:id="rId73"/>
    <p:sldId id="306" r:id="rId74"/>
    <p:sldId id="307" r:id="rId75"/>
    <p:sldId id="308" r:id="rId76"/>
    <p:sldId id="283" r:id="rId77"/>
    <p:sldId id="284" r:id="rId78"/>
    <p:sldId id="285" r:id="rId79"/>
    <p:sldId id="286" r:id="rId80"/>
    <p:sldId id="287" r:id="rId81"/>
    <p:sldId id="309" r:id="rId82"/>
  </p:sldIdLst>
  <p:sldSz cx="12188825" cy="6858000"/>
  <p:notesSz cx="9296400" cy="7010400"/>
  <p:embeddedFontLst>
    <p:embeddedFont>
      <p:font typeface="Calibri Light" panose="020F0302020204030204" pitchFamily="34" charset="0"/>
      <p:regular r:id="rId85"/>
      <p:italic r:id="rId86"/>
    </p:embeddedFont>
    <p:embeddedFont>
      <p:font typeface="MS PGothic" panose="020B0600070205080204" pitchFamily="34" charset="-128"/>
      <p:regular r:id="rId87"/>
    </p:embeddedFont>
    <p:embeddedFont>
      <p:font typeface="Webdings" panose="05030102010509060703" pitchFamily="18" charset="2"/>
      <p:regular r:id="rId88"/>
    </p:embeddedFont>
    <p:embeddedFont>
      <p:font typeface="Arial Narrow" panose="020B0606020202030204" pitchFamily="34" charset="0"/>
      <p:regular r:id="rId89"/>
      <p:bold r:id="rId90"/>
      <p:italic r:id="rId91"/>
      <p:boldItalic r:id="rId92"/>
    </p:embeddedFont>
    <p:embeddedFont>
      <p:font typeface="Candara" panose="020E0502030303020204" pitchFamily="34" charset="0"/>
      <p:regular r:id="rId93"/>
      <p:bold r:id="rId94"/>
      <p:italic r:id="rId95"/>
      <p:boldItalic r:id="rId96"/>
    </p:embeddedFont>
    <p:embeddedFont>
      <p:font typeface="Arial Black" panose="020B0A04020102090204" pitchFamily="34" charset="0"/>
      <p:bold r:id="rId97"/>
      <p:italic r:id="rId98"/>
    </p:embeddedFont>
    <p:embeddedFont>
      <p:font typeface="MS PGothic" panose="020B0600070205080204" pitchFamily="34" charset="-128"/>
      <p:regular r:id="rId87"/>
    </p:embeddedFont>
    <p:embeddedFont>
      <p:font typeface="Trebuchet MS" panose="020B0603020202020204" pitchFamily="34" charset="0"/>
      <p:regular r:id="rId99"/>
      <p:bold r:id="rId100"/>
      <p:italic r:id="rId101"/>
      <p:boldItalic r:id="rId102"/>
    </p:embeddedFont>
    <p:embeddedFont>
      <p:font typeface="Verdana" panose="020B0604030504040204" pitchFamily="34" charset="0"/>
      <p:regular r:id="rId103"/>
      <p:bold r:id="rId104"/>
      <p:italic r:id="rId105"/>
      <p:boldItalic r:id="rId106"/>
    </p:embeddedFont>
    <p:embeddedFont>
      <p:font typeface="Calibri" panose="020F0502020204030204" pitchFamily="34" charset="0"/>
      <p:regular r:id="rId107"/>
      <p:bold r:id="rId108"/>
      <p:italic r:id="rId109"/>
      <p:boldItalic r:id="rId11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09371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742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114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487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6856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3656228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265599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4874971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217D4B"/>
    <a:srgbClr val="285688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4" autoAdjust="0"/>
    <p:restoredTop sz="76951" autoAdjust="0"/>
  </p:normalViewPr>
  <p:slideViewPr>
    <p:cSldViewPr snapToGrid="0" snapToObjects="1">
      <p:cViewPr varScale="1">
        <p:scale>
          <a:sx n="80" d="100"/>
          <a:sy n="80" d="100"/>
        </p:scale>
        <p:origin x="684" y="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25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840"/>
    </p:cViewPr>
  </p:sorterViewPr>
  <p:notesViewPr>
    <p:cSldViewPr snapToGrid="0" snapToObjects="1">
      <p:cViewPr varScale="1">
        <p:scale>
          <a:sx n="112" d="100"/>
          <a:sy n="112" d="100"/>
        </p:scale>
        <p:origin x="1782" y="108"/>
      </p:cViewPr>
      <p:guideLst>
        <p:guide orient="horz" pos="2208"/>
        <p:guide pos="292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handoutMaster" Target="handoutMasters/handoutMaster1.xml"/><Relationship Id="rId89" Type="http://schemas.openxmlformats.org/officeDocument/2006/relationships/font" Target="fonts/font5.fntdata"/><Relationship Id="rId112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font" Target="fonts/font23.fntdata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font" Target="fonts/font18.fntdata"/><Relationship Id="rId5" Type="http://schemas.openxmlformats.org/officeDocument/2006/relationships/slide" Target="slides/slide3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theme" Target="theme/theme1.xml"/><Relationship Id="rId80" Type="http://schemas.openxmlformats.org/officeDocument/2006/relationships/slide" Target="slides/slide78.xml"/><Relationship Id="rId85" Type="http://schemas.openxmlformats.org/officeDocument/2006/relationships/font" Target="fonts/font1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font" Target="fonts/font19.fntdata"/><Relationship Id="rId108" Type="http://schemas.openxmlformats.org/officeDocument/2006/relationships/font" Target="fonts/font24.fnt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font" Target="fonts/font7.fntdata"/><Relationship Id="rId96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font" Target="fonts/font22.fntdata"/><Relationship Id="rId114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font" Target="fonts/font15.fntdata"/><Relationship Id="rId10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font" Target="fonts/font25.fntdata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13.fntdata"/><Relationship Id="rId104" Type="http://schemas.openxmlformats.org/officeDocument/2006/relationships/font" Target="fonts/font20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3.fntdata"/><Relationship Id="rId110" Type="http://schemas.openxmlformats.org/officeDocument/2006/relationships/font" Target="fonts/font26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16.fntdata"/><Relationship Id="rId105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9.fntdata"/><Relationship Id="rId98" Type="http://schemas.openxmlformats.org/officeDocument/2006/relationships/font" Target="fonts/font14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notesMaster" Target="notesMasters/notesMaster1.xml"/><Relationship Id="rId88" Type="http://schemas.openxmlformats.org/officeDocument/2006/relationships/font" Target="fonts/font4.fntdata"/><Relationship Id="rId11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27B135-4060-4BBA-A428-0A80E2F7BF1F}" type="datetimeFigureOut">
              <a:rPr lang="en-US" smtClean="0"/>
              <a:pPr/>
              <a:t>2/26/2017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51267F-95D4-417D-9635-A0C1013555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1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96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12988" y="525463"/>
            <a:ext cx="4670425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520" y="3329940"/>
            <a:ext cx="6817360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924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371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874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11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74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6856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228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5599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4971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458ADEA-437F-4244-844D-8C8B0037463B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altLang="en-US" sz="2400">
              <a:latin typeface="Times New Roman" panose="02020603050405020304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2103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32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7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33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20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34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18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35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11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36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25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38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0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39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80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40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78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41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32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42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54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E196125-0C04-4A59-B922-A4CFFD838924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altLang="en-US" sz="2400">
              <a:latin typeface="Times New Roman" panose="02020603050405020304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1979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43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48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44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Warcraft</a:t>
            </a:r>
            <a:r>
              <a:rPr lang="en-US" baseline="0" dirty="0"/>
              <a:t> </a:t>
            </a:r>
            <a:r>
              <a:rPr lang="en-US" dirty="0"/>
              <a:t>card game</a:t>
            </a:r>
          </a:p>
          <a:p>
            <a:r>
              <a:rPr lang="en-US" dirty="0"/>
              <a:t>Headhunter </a:t>
            </a:r>
            <a:r>
              <a:rPr lang="en-US" baseline="0" dirty="0"/>
              <a:t>example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865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45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94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46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09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48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33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49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50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50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056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791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55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083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DD134B-83A1-439B-A033-17815DD01179}" type="slidenum">
              <a:rPr lang="en-US" sz="1200">
                <a:latin typeface="Times New Roman" pitchFamily="18" charset="0"/>
              </a:rPr>
              <a:pPr algn="r"/>
              <a:t>56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151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1F07AC0-682D-492E-B75F-9904BD13A03B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altLang="en-US" sz="2400">
              <a:latin typeface="Times New Roman" panose="02020603050405020304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15210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9EC120D-E96C-49FC-9497-B77B126EDC80}" type="slidenum">
              <a:rPr lang="en-US" sz="1200">
                <a:latin typeface="Times New Roman" pitchFamily="18" charset="0"/>
              </a:rPr>
              <a:pPr algn="r"/>
              <a:t>57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2645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853E725-2067-49C6-AE3B-B8920F1EF57C}" type="slidenum">
              <a:rPr lang="en-US" sz="1200">
                <a:latin typeface="Times New Roman" pitchFamily="18" charset="0"/>
              </a:rPr>
              <a:pPr algn="r"/>
              <a:t>58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871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66266F7-57D6-44EA-BC5B-29FB89E1F089}" type="slidenum">
              <a:rPr lang="en-US" sz="1200">
                <a:latin typeface="Times New Roman" pitchFamily="18" charset="0"/>
              </a:rPr>
              <a:pPr algn="r"/>
              <a:t>59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2812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CCF900-A80F-44E6-996F-DFC869B433B5}" type="slidenum">
              <a:rPr lang="en-US" sz="1200">
                <a:latin typeface="Times New Roman" pitchFamily="18" charset="0"/>
              </a:rPr>
              <a:pPr algn="r"/>
              <a:t>60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872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F6B9103-5060-4AF2-8317-EEA6A5B8262D}" type="slidenum">
              <a:rPr lang="en-US" sz="1200">
                <a:latin typeface="Times New Roman" pitchFamily="18" charset="0"/>
              </a:rPr>
              <a:pPr algn="r"/>
              <a:t>62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9247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A93075A-98DE-42C5-9FEF-6F7879E53F4A}" type="slidenum">
              <a:rPr lang="en-US" sz="1200">
                <a:latin typeface="Times New Roman" pitchFamily="18" charset="0"/>
              </a:rPr>
              <a:pPr algn="r"/>
              <a:t>63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8547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55A981-64BA-4287-A83B-B520EF53FC47}" type="slidenum">
              <a:rPr lang="en-US" sz="1200">
                <a:latin typeface="Times New Roman" pitchFamily="18" charset="0"/>
              </a:rPr>
              <a:pPr algn="r"/>
              <a:t>64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6365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EFB7566-64E7-4642-9C87-B52C9151D375}" type="slidenum">
              <a:rPr lang="en-US" sz="1200">
                <a:latin typeface="Times New Roman" pitchFamily="18" charset="0"/>
              </a:rPr>
              <a:pPr algn="r"/>
              <a:t>65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7191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23A4A8-88C4-4963-90FF-835D52523C21}" type="slidenum">
              <a:rPr lang="en-US" sz="1200">
                <a:latin typeface="Times New Roman" pitchFamily="18" charset="0"/>
              </a:rPr>
              <a:pPr algn="r"/>
              <a:t>66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706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2F56A0-81AC-4694-91CC-B686A6A31772}" type="slidenum">
              <a:rPr lang="en-US" sz="1200">
                <a:latin typeface="Times New Roman" pitchFamily="18" charset="0"/>
              </a:rPr>
              <a:pPr algn="r"/>
              <a:t>67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84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147C1A6B-424F-4E5A-A66D-B764DF48842A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altLang="en-US" sz="2400">
              <a:latin typeface="Times New Roman" panose="02020603050405020304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5954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FDF4F89-1F91-459A-8EF5-DCCD5807BE91}" type="slidenum">
              <a:rPr lang="en-US" sz="1200">
                <a:latin typeface="Times New Roman" pitchFamily="18" charset="0"/>
              </a:rPr>
              <a:pPr algn="r"/>
              <a:t>71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504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482BEA-CB90-4AEC-ABBE-250FF74FF2B9}" type="slidenum">
              <a:rPr lang="en-US" sz="1200">
                <a:latin typeface="Times New Roman" pitchFamily="18" charset="0"/>
              </a:rPr>
              <a:pPr algn="r"/>
              <a:t>72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6802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DC2A5E6-1FEF-421C-80ED-5D68A5087D40}" type="slidenum">
              <a:rPr lang="en-US" sz="1200">
                <a:latin typeface="Times New Roman" pitchFamily="18" charset="0"/>
              </a:rPr>
              <a:pPr algn="r"/>
              <a:t>73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581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DA3EB9A-88D4-4C16-8F01-E525B6234C62}" type="slidenum">
              <a:rPr lang="en-US" sz="1200">
                <a:latin typeface="Times New Roman" pitchFamily="18" charset="0"/>
              </a:rPr>
              <a:pPr algn="r"/>
              <a:t>74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2895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75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6900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76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840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77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713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78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142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79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37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DA34A2A-C75E-4DFC-91E9-ACCE28E67A7E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altLang="en-US" sz="2400">
              <a:latin typeface="Times New Roman" panose="02020603050405020304" pitchFamily="18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1144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64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29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23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30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52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31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66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009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3696771-F178-4193-98C6-50559B393FBF}" type="datetimeFigureOut">
              <a:rPr lang="en-US" altLang="en-US"/>
              <a:pPr/>
              <a:t>2/26/2017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6E60A3-4561-428C-AF1B-3E6DBD754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95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05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3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55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15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990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32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48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797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0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977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366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419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0" y="0"/>
            <a:ext cx="121845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06294" y="1701800"/>
            <a:ext cx="8633751" cy="3657600"/>
          </a:xfrm>
          <a:prstGeom prst="rect">
            <a:avLst/>
          </a:prstGeom>
          <a:noFill/>
          <a:extLst/>
        </p:spPr>
        <p:txBody>
          <a:bodyPr/>
          <a:lstStyle>
            <a:lvl1pPr>
              <a:defRPr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201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696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200"/>
            <a:ext cx="10766795" cy="1447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5D363139-8A8C-4057-B001-8FD50D9CCF5A}" type="datetimeFigureOut">
              <a:rPr lang="en-US" altLang="en-US"/>
              <a:pPr/>
              <a:t>2/26/2017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490C167-428F-4F54-AE09-81F382F49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8515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740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/>
          <a:lstStyle>
            <a:lvl1pPr indent="-365669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8869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3696771-F178-4193-98C6-50559B393FBF}" type="datetimeFigureOut">
              <a:rPr lang="en-US" altLang="en-US"/>
              <a:pPr/>
              <a:t>2/26/2017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6E60A3-4561-428C-AF1B-3E6DBD754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00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200"/>
            <a:ext cx="10766795" cy="14478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AB3C37-AAD3-49F1-854B-E97A6A05F2FA}" type="datetimeFigureOut">
              <a:rPr lang="en-US"/>
              <a:pPr>
                <a:defRPr/>
              </a:pPr>
              <a:t>2/26/2017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 lIns="121899" tIns="60949" rIns="121899" bIns="60949"/>
          <a:lstStyle>
            <a:lvl1pPr>
              <a:defRPr>
                <a:solidFill>
                  <a:srgbClr val="000000"/>
                </a:solidFill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1D1FDAE-745D-4C2B-8C15-099E9CA16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1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5"/>
          <a:stretch/>
        </p:blipFill>
        <p:spPr bwMode="auto">
          <a:xfrm>
            <a:off x="-27524" y="-48341"/>
            <a:ext cx="12184593" cy="57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52" b="3333"/>
          <a:stretch/>
        </p:blipFill>
        <p:spPr bwMode="auto">
          <a:xfrm>
            <a:off x="-1" y="6553200"/>
            <a:ext cx="12184593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0859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799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799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799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799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799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609448" algn="l" rtl="0" eaLnBrk="1" fontAlgn="base" hangingPunct="1">
        <a:spcBef>
          <a:spcPct val="0"/>
        </a:spcBef>
        <a:spcAft>
          <a:spcPct val="0"/>
        </a:spcAft>
        <a:defRPr sz="5332">
          <a:solidFill>
            <a:srgbClr val="000000"/>
          </a:solidFill>
          <a:latin typeface="Verdana" pitchFamily="45" charset="0"/>
        </a:defRPr>
      </a:lvl6pPr>
      <a:lvl7pPr marL="1218895" algn="l" rtl="0" eaLnBrk="1" fontAlgn="base" hangingPunct="1">
        <a:spcBef>
          <a:spcPct val="0"/>
        </a:spcBef>
        <a:spcAft>
          <a:spcPct val="0"/>
        </a:spcAft>
        <a:defRPr sz="5332">
          <a:solidFill>
            <a:srgbClr val="000000"/>
          </a:solidFill>
          <a:latin typeface="Verdana" pitchFamily="45" charset="0"/>
        </a:defRPr>
      </a:lvl7pPr>
      <a:lvl8pPr marL="1828343" algn="l" rtl="0" eaLnBrk="1" fontAlgn="base" hangingPunct="1">
        <a:spcBef>
          <a:spcPct val="0"/>
        </a:spcBef>
        <a:spcAft>
          <a:spcPct val="0"/>
        </a:spcAft>
        <a:defRPr sz="5332">
          <a:solidFill>
            <a:srgbClr val="000000"/>
          </a:solidFill>
          <a:latin typeface="Verdana" pitchFamily="45" charset="0"/>
        </a:defRPr>
      </a:lvl8pPr>
      <a:lvl9pPr marL="2437790" algn="l" rtl="0" eaLnBrk="1" fontAlgn="base" hangingPunct="1">
        <a:spcBef>
          <a:spcPct val="0"/>
        </a:spcBef>
        <a:spcAft>
          <a:spcPct val="0"/>
        </a:spcAft>
        <a:defRPr sz="5332">
          <a:solidFill>
            <a:srgbClr val="000000"/>
          </a:solidFill>
          <a:latin typeface="Verdana" pitchFamily="45" charset="0"/>
        </a:defRPr>
      </a:lvl9pPr>
    </p:titleStyle>
    <p:bodyStyle>
      <a:lvl1pPr marL="457086" indent="-457086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3732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990352" indent="-380905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3199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1218895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666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82834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243779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3351962" indent="-30472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3961409" indent="-30472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4570857" indent="-30472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5180305" indent="-30472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60944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4.png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4.png"/><Relationship Id="rId4" Type="http://schemas.openxmlformats.org/officeDocument/2006/relationships/oleObject" Target="../embeddings/oleObject14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8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9.png"/><Relationship Id="rId4" Type="http://schemas.openxmlformats.org/officeDocument/2006/relationships/oleObject" Target="../embeddings/oleObject19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2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oleObject" Target="../embeddings/oleObject21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>
                <a:ea typeface="ヒラギノ角ゴ Pro W3" charset="-128"/>
              </a:rPr>
              <a:t>Game Design Workshop</a:t>
            </a:r>
            <a:br>
              <a:rPr lang="en-US" altLang="en-US">
                <a:ea typeface="ヒラギノ角ゴ Pro W3" charset="-128"/>
              </a:rPr>
            </a:br>
            <a:r>
              <a:rPr lang="en-US" altLang="en-US">
                <a:ea typeface="ヒラギノ角ゴ Pro W3" charset="-128"/>
              </a:rPr>
              <a:t/>
            </a:r>
            <a:br>
              <a:rPr lang="en-US" altLang="en-US">
                <a:ea typeface="ヒラギノ角ゴ Pro W3" charset="-128"/>
              </a:rPr>
            </a:br>
            <a:endParaRPr lang="en-US" altLang="en-US" sz="3199">
              <a:ea typeface="ヒラギノ角ゴ Pro W3" charset="-12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5"/>
          <a:stretch/>
        </p:blipFill>
        <p:spPr bwMode="auto">
          <a:xfrm>
            <a:off x="4164515" y="2239744"/>
            <a:ext cx="3555074" cy="4033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4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>
                <a:ea typeface="ヒラギノ角ゴ Pro W3" charset="-128"/>
              </a:rPr>
              <a:t>Fail Fast!</a:t>
            </a:r>
          </a:p>
        </p:txBody>
      </p:sp>
      <p:pic>
        <p:nvPicPr>
          <p:cNvPr id="21506" name="Picture 3" descr="21be6c83-2cfe-4ab0-8538-da1c95c4b03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4" r="706" b="16304"/>
          <a:stretch>
            <a:fillRect/>
          </a:stretch>
        </p:blipFill>
        <p:spPr bwMode="auto">
          <a:xfrm>
            <a:off x="2640911" y="1560470"/>
            <a:ext cx="6703854" cy="491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783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3"/>
          <p:cNvSpPr>
            <a:spLocks noChangeArrowheads="1"/>
          </p:cNvSpPr>
          <p:nvPr/>
        </p:nvSpPr>
        <p:spPr bwMode="auto">
          <a:xfrm>
            <a:off x="4520022" y="1920210"/>
            <a:ext cx="2336191" cy="457081"/>
          </a:xfrm>
          <a:prstGeom prst="rightArrow">
            <a:avLst>
              <a:gd name="adj1" fmla="val 50000"/>
              <a:gd name="adj2" fmla="val 95833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3554" name="AutoShape 7"/>
          <p:cNvSpPr>
            <a:spLocks noChangeArrowheads="1"/>
          </p:cNvSpPr>
          <p:nvPr/>
        </p:nvSpPr>
        <p:spPr bwMode="auto">
          <a:xfrm rot="7615638">
            <a:off x="6526099" y="3037519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3555" name="AutoShape 8"/>
          <p:cNvSpPr>
            <a:spLocks noChangeArrowheads="1"/>
          </p:cNvSpPr>
          <p:nvPr/>
        </p:nvSpPr>
        <p:spPr bwMode="auto">
          <a:xfrm rot="13984362" flipV="1">
            <a:off x="3783614" y="3113699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4795117" y="2269369"/>
            <a:ext cx="1972220" cy="514217"/>
          </a:xfrm>
          <a:prstGeom prst="rightArrow">
            <a:avLst>
              <a:gd name="adj1" fmla="val 50000"/>
              <a:gd name="adj2" fmla="val 95833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5" name="Oval 4"/>
          <p:cNvSpPr>
            <a:spLocks noChangeArrowheads="1"/>
          </p:cNvSpPr>
          <p:nvPr/>
        </p:nvSpPr>
        <p:spPr bwMode="auto">
          <a:xfrm>
            <a:off x="2437765" y="1499103"/>
            <a:ext cx="2143598" cy="2143598"/>
          </a:xfrm>
          <a:prstGeom prst="ellipse">
            <a:avLst/>
          </a:prstGeom>
          <a:gradFill rotWithShape="1">
            <a:gsLst>
              <a:gs pos="0">
                <a:srgbClr val="33CCFF">
                  <a:gamma/>
                  <a:tint val="0"/>
                  <a:invGamma/>
                  <a:alpha val="25000"/>
                </a:srgbClr>
              </a:gs>
              <a:gs pos="50000">
                <a:srgbClr val="33CCFF"/>
              </a:gs>
              <a:gs pos="100000">
                <a:srgbClr val="33CCFF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4266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Test</a:t>
            </a:r>
          </a:p>
        </p:txBody>
      </p:sp>
      <p:sp>
        <p:nvSpPr>
          <p:cNvPr id="27" name="Oval 6"/>
          <p:cNvSpPr>
            <a:spLocks noChangeArrowheads="1"/>
          </p:cNvSpPr>
          <p:nvPr/>
        </p:nvSpPr>
        <p:spPr bwMode="auto">
          <a:xfrm>
            <a:off x="4668150" y="4243706"/>
            <a:ext cx="2141509" cy="2143624"/>
          </a:xfrm>
          <a:prstGeom prst="ellipse">
            <a:avLst/>
          </a:prstGeom>
          <a:gradFill rotWithShape="1">
            <a:gsLst>
              <a:gs pos="0">
                <a:srgbClr val="FF6600">
                  <a:gamma/>
                  <a:tint val="0"/>
                  <a:invGamma/>
                </a:srgbClr>
              </a:gs>
              <a:gs pos="50000">
                <a:srgbClr val="FF6600"/>
              </a:gs>
              <a:gs pos="100000">
                <a:srgbClr val="FF6600">
                  <a:gamma/>
                  <a:tint val="0"/>
                  <a:invGamma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4266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8" name="AutoShape 7"/>
          <p:cNvSpPr>
            <a:spLocks noChangeArrowheads="1"/>
          </p:cNvSpPr>
          <p:nvPr/>
        </p:nvSpPr>
        <p:spPr bwMode="auto">
          <a:xfrm rot="7615638">
            <a:off x="6361043" y="3619452"/>
            <a:ext cx="1028432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9" name="AutoShape 8"/>
          <p:cNvSpPr>
            <a:spLocks noChangeArrowheads="1"/>
          </p:cNvSpPr>
          <p:nvPr/>
        </p:nvSpPr>
        <p:spPr bwMode="auto">
          <a:xfrm rot="13984362" flipV="1">
            <a:off x="4044955" y="3705154"/>
            <a:ext cx="1030548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7099595" y="1616506"/>
            <a:ext cx="2143598" cy="2143598"/>
          </a:xfrm>
          <a:prstGeom prst="ellipse">
            <a:avLst/>
          </a:prstGeom>
          <a:gradFill rotWithShape="1">
            <a:gsLst>
              <a:gs pos="0">
                <a:srgbClr val="FFCC00">
                  <a:gamma/>
                  <a:tint val="0"/>
                  <a:invGamma/>
                  <a:alpha val="25000"/>
                </a:srgbClr>
              </a:gs>
              <a:gs pos="50000">
                <a:srgbClr val="FFCC00"/>
              </a:gs>
              <a:gs pos="100000">
                <a:srgbClr val="FFCC00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3732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7211721" y="1615491"/>
            <a:ext cx="2234618" cy="2143624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Analyze</a:t>
            </a:r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4570809" y="4662696"/>
            <a:ext cx="2234618" cy="121888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Revise</a:t>
            </a:r>
          </a:p>
        </p:txBody>
      </p:sp>
      <p:sp>
        <p:nvSpPr>
          <p:cNvPr id="15" name="Rectangle 9"/>
          <p:cNvSpPr txBox="1">
            <a:spLocks noChangeArrowheads="1"/>
          </p:cNvSpPr>
          <p:nvPr/>
        </p:nvSpPr>
        <p:spPr bwMode="auto">
          <a:xfrm>
            <a:off x="4164515" y="483367"/>
            <a:ext cx="3859795" cy="144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5332" kern="0" dirty="0">
                <a:solidFill>
                  <a:srgbClr val="000000"/>
                </a:solidFill>
                <a:latin typeface="+mj-lt"/>
                <a:ea typeface="ヒラギノ角ゴ Pro W3" pitchFamily="80" charset="-128"/>
                <a:cs typeface="ヒラギノ角ゴ Pro W3" pitchFamily="80" charset="-128"/>
              </a:rPr>
              <a:t>Fail Fast!</a:t>
            </a:r>
          </a:p>
        </p:txBody>
      </p:sp>
    </p:spTree>
    <p:extLst>
      <p:ext uri="{BB962C8B-B14F-4D97-AF65-F5344CB8AC3E}">
        <p14:creationId xmlns:p14="http://schemas.microsoft.com/office/powerpoint/2010/main" val="3887506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3"/>
          <p:cNvSpPr>
            <a:spLocks noChangeArrowheads="1"/>
          </p:cNvSpPr>
          <p:nvPr/>
        </p:nvSpPr>
        <p:spPr bwMode="auto">
          <a:xfrm>
            <a:off x="4520022" y="1920210"/>
            <a:ext cx="2336191" cy="457081"/>
          </a:xfrm>
          <a:prstGeom prst="rightArrow">
            <a:avLst>
              <a:gd name="adj1" fmla="val 50000"/>
              <a:gd name="adj2" fmla="val 95833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3554" name="AutoShape 7"/>
          <p:cNvSpPr>
            <a:spLocks noChangeArrowheads="1"/>
          </p:cNvSpPr>
          <p:nvPr/>
        </p:nvSpPr>
        <p:spPr bwMode="auto">
          <a:xfrm rot="7615638">
            <a:off x="6526099" y="3037519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3555" name="AutoShape 8"/>
          <p:cNvSpPr>
            <a:spLocks noChangeArrowheads="1"/>
          </p:cNvSpPr>
          <p:nvPr/>
        </p:nvSpPr>
        <p:spPr bwMode="auto">
          <a:xfrm rot="13984362" flipV="1">
            <a:off x="3783614" y="3113699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4795117" y="2269369"/>
            <a:ext cx="1972220" cy="514217"/>
          </a:xfrm>
          <a:prstGeom prst="rightArrow">
            <a:avLst>
              <a:gd name="adj1" fmla="val 50000"/>
              <a:gd name="adj2" fmla="val 95833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5" name="Oval 4"/>
          <p:cNvSpPr>
            <a:spLocks noChangeArrowheads="1"/>
          </p:cNvSpPr>
          <p:nvPr/>
        </p:nvSpPr>
        <p:spPr bwMode="auto">
          <a:xfrm>
            <a:off x="2437765" y="1499103"/>
            <a:ext cx="2143598" cy="2143598"/>
          </a:xfrm>
          <a:prstGeom prst="ellipse">
            <a:avLst/>
          </a:prstGeom>
          <a:gradFill rotWithShape="1">
            <a:gsLst>
              <a:gs pos="0">
                <a:srgbClr val="33CCFF">
                  <a:gamma/>
                  <a:tint val="0"/>
                  <a:invGamma/>
                  <a:alpha val="25000"/>
                </a:srgbClr>
              </a:gs>
              <a:gs pos="50000">
                <a:srgbClr val="33CCFF"/>
              </a:gs>
              <a:gs pos="100000">
                <a:srgbClr val="33CCFF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4266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Test</a:t>
            </a:r>
          </a:p>
        </p:txBody>
      </p:sp>
      <p:sp>
        <p:nvSpPr>
          <p:cNvPr id="27" name="Oval 6"/>
          <p:cNvSpPr>
            <a:spLocks noChangeArrowheads="1"/>
          </p:cNvSpPr>
          <p:nvPr/>
        </p:nvSpPr>
        <p:spPr bwMode="auto">
          <a:xfrm>
            <a:off x="4668150" y="4243706"/>
            <a:ext cx="2141509" cy="2143624"/>
          </a:xfrm>
          <a:prstGeom prst="ellipse">
            <a:avLst/>
          </a:prstGeom>
          <a:gradFill rotWithShape="1">
            <a:gsLst>
              <a:gs pos="0">
                <a:srgbClr val="FF6600">
                  <a:gamma/>
                  <a:tint val="0"/>
                  <a:invGamma/>
                </a:srgbClr>
              </a:gs>
              <a:gs pos="50000">
                <a:srgbClr val="FF6600"/>
              </a:gs>
              <a:gs pos="100000">
                <a:srgbClr val="FF6600">
                  <a:gamma/>
                  <a:tint val="0"/>
                  <a:invGamma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4266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8" name="AutoShape 7"/>
          <p:cNvSpPr>
            <a:spLocks noChangeArrowheads="1"/>
          </p:cNvSpPr>
          <p:nvPr/>
        </p:nvSpPr>
        <p:spPr bwMode="auto">
          <a:xfrm rot="7615638">
            <a:off x="6361043" y="3619452"/>
            <a:ext cx="1028432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9" name="AutoShape 8"/>
          <p:cNvSpPr>
            <a:spLocks noChangeArrowheads="1"/>
          </p:cNvSpPr>
          <p:nvPr/>
        </p:nvSpPr>
        <p:spPr bwMode="auto">
          <a:xfrm rot="13984362" flipV="1">
            <a:off x="4044955" y="3705154"/>
            <a:ext cx="1030548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7099595" y="1616506"/>
            <a:ext cx="2143598" cy="2143598"/>
          </a:xfrm>
          <a:prstGeom prst="ellipse">
            <a:avLst/>
          </a:prstGeom>
          <a:gradFill rotWithShape="1">
            <a:gsLst>
              <a:gs pos="0">
                <a:srgbClr val="FFCC00">
                  <a:gamma/>
                  <a:tint val="0"/>
                  <a:invGamma/>
                  <a:alpha val="25000"/>
                </a:srgbClr>
              </a:gs>
              <a:gs pos="50000">
                <a:srgbClr val="FFCC00"/>
              </a:gs>
              <a:gs pos="100000">
                <a:srgbClr val="FFCC00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3732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7211721" y="1615491"/>
            <a:ext cx="2234618" cy="2143624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Analyze</a:t>
            </a:r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4570809" y="4662696"/>
            <a:ext cx="2234618" cy="121888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Revise</a:t>
            </a:r>
          </a:p>
        </p:txBody>
      </p:sp>
      <p:sp>
        <p:nvSpPr>
          <p:cNvPr id="15" name="Rectangle 9"/>
          <p:cNvSpPr txBox="1">
            <a:spLocks noChangeArrowheads="1"/>
          </p:cNvSpPr>
          <p:nvPr/>
        </p:nvSpPr>
        <p:spPr bwMode="auto">
          <a:xfrm>
            <a:off x="4164515" y="483367"/>
            <a:ext cx="3859795" cy="144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5332" kern="0" dirty="0">
                <a:solidFill>
                  <a:srgbClr val="000000"/>
                </a:solidFill>
                <a:latin typeface="+mj-lt"/>
                <a:ea typeface="ヒラギノ角ゴ Pro W3" pitchFamily="80" charset="-128"/>
                <a:cs typeface="ヒラギノ角ゴ Pro W3" pitchFamily="80" charset="-128"/>
              </a:rPr>
              <a:t>Fail Fast!</a:t>
            </a:r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6805427" y="4724063"/>
            <a:ext cx="4773956" cy="14474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4266" kern="0">
                <a:solidFill>
                  <a:srgbClr val="000000"/>
                </a:solidFill>
                <a:latin typeface="+mj-lt"/>
                <a:ea typeface="ヒラギノ角ゴ Pro W3" charset="-128"/>
                <a:cs typeface="ヒラギノ角ゴ Pro W3" pitchFamily="80" charset="-128"/>
              </a:rPr>
              <a:t>Follow the Fun!</a:t>
            </a:r>
            <a:endParaRPr lang="en-US" sz="4266" kern="0" dirty="0">
              <a:solidFill>
                <a:srgbClr val="000000"/>
              </a:solidFill>
              <a:latin typeface="+mj-lt"/>
              <a:ea typeface="ヒラギノ角ゴ Pro W3" charset="-128"/>
              <a:cs typeface="ヒラギノ角ゴ Pro W3" pitchFamily="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457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457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6964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560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234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5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662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0355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764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6914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3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867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6773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7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2969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7089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072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314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9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006600"/>
            <a:ext cx="10766425" cy="36576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Started in 2001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Hands-on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Focused on iteration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Grounded in a formal approach 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Intended to be open-ended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0"/>
            <a:ext cx="10766425" cy="10414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About The Workshop</a:t>
            </a:r>
          </a:p>
        </p:txBody>
      </p:sp>
    </p:spTree>
    <p:extLst>
      <p:ext uri="{BB962C8B-B14F-4D97-AF65-F5344CB8AC3E}">
        <p14:creationId xmlns:p14="http://schemas.microsoft.com/office/powerpoint/2010/main" val="996845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5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174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1146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69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276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6157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3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379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8538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481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4236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520022" y="1704367"/>
            <a:ext cx="2336191" cy="457081"/>
          </a:xfrm>
          <a:prstGeom prst="rightArrow">
            <a:avLst>
              <a:gd name="adj1" fmla="val 50000"/>
              <a:gd name="adj2" fmla="val 95833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7615638">
            <a:off x="6526099" y="2821676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 rot="13984362" flipV="1">
            <a:off x="3783614" y="2897856"/>
            <a:ext cx="914162" cy="660228"/>
          </a:xfrm>
          <a:prstGeom prst="rightArrow">
            <a:avLst>
              <a:gd name="adj1" fmla="val 50000"/>
              <a:gd name="adj2" fmla="val 46154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endParaRPr lang="en-US" altLang="en-US" sz="3199"/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4795117" y="2053525"/>
            <a:ext cx="1972220" cy="514217"/>
          </a:xfrm>
          <a:prstGeom prst="rightArrow">
            <a:avLst>
              <a:gd name="adj1" fmla="val 50000"/>
              <a:gd name="adj2" fmla="val 95833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2" name="Oval 4"/>
          <p:cNvSpPr>
            <a:spLocks noChangeArrowheads="1"/>
          </p:cNvSpPr>
          <p:nvPr/>
        </p:nvSpPr>
        <p:spPr bwMode="auto">
          <a:xfrm>
            <a:off x="2437765" y="1283259"/>
            <a:ext cx="2143598" cy="2143598"/>
          </a:xfrm>
          <a:prstGeom prst="ellipse">
            <a:avLst/>
          </a:prstGeom>
          <a:gradFill rotWithShape="1">
            <a:gsLst>
              <a:gs pos="0">
                <a:srgbClr val="33CCFF">
                  <a:gamma/>
                  <a:tint val="0"/>
                  <a:invGamma/>
                  <a:alpha val="25000"/>
                </a:srgbClr>
              </a:gs>
              <a:gs pos="50000">
                <a:srgbClr val="33CCFF"/>
              </a:gs>
              <a:gs pos="100000">
                <a:srgbClr val="33CCFF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4266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Test</a:t>
            </a:r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4668150" y="4027862"/>
            <a:ext cx="2141509" cy="2143624"/>
          </a:xfrm>
          <a:prstGeom prst="ellipse">
            <a:avLst/>
          </a:prstGeom>
          <a:gradFill rotWithShape="1">
            <a:gsLst>
              <a:gs pos="0">
                <a:srgbClr val="FF6600">
                  <a:gamma/>
                  <a:tint val="0"/>
                  <a:invGamma/>
                </a:srgbClr>
              </a:gs>
              <a:gs pos="50000">
                <a:srgbClr val="FF6600"/>
              </a:gs>
              <a:gs pos="100000">
                <a:srgbClr val="FF6600">
                  <a:gamma/>
                  <a:tint val="0"/>
                  <a:invGamma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4266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auto">
          <a:xfrm rot="7615638">
            <a:off x="6361043" y="3403608"/>
            <a:ext cx="1028432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 rot="13984362" flipV="1">
            <a:off x="4044955" y="3489310"/>
            <a:ext cx="1030548" cy="558654"/>
          </a:xfrm>
          <a:prstGeom prst="rightArrow">
            <a:avLst>
              <a:gd name="adj1" fmla="val 50000"/>
              <a:gd name="adj2" fmla="val 46154"/>
            </a:avLst>
          </a:prstGeom>
          <a:solidFill>
            <a:srgbClr val="800080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99" kern="0">
              <a:solidFill>
                <a:sysClr val="windowText" lastClr="000000"/>
              </a:solidFill>
              <a:latin typeface="Verdana" pitchFamily="48" charset="0"/>
              <a:ea typeface="Geneva" charset="-128"/>
            </a:endParaRP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7099595" y="1400662"/>
            <a:ext cx="2143598" cy="2143598"/>
          </a:xfrm>
          <a:prstGeom prst="ellipse">
            <a:avLst/>
          </a:prstGeom>
          <a:gradFill rotWithShape="1">
            <a:gsLst>
              <a:gs pos="0">
                <a:srgbClr val="FFCC00">
                  <a:gamma/>
                  <a:tint val="0"/>
                  <a:invGamma/>
                  <a:alpha val="25000"/>
                </a:srgbClr>
              </a:gs>
              <a:gs pos="50000">
                <a:srgbClr val="FFCC00"/>
              </a:gs>
              <a:gs pos="100000">
                <a:srgbClr val="FFCC00">
                  <a:gamma/>
                  <a:tint val="0"/>
                  <a:invGamma/>
                  <a:alpha val="25000"/>
                </a:srgbClr>
              </a:gs>
            </a:gsLst>
            <a:lin ang="18900000" scaled="1"/>
          </a:gradFill>
          <a:ln w="28575">
            <a:solidFill>
              <a:sysClr val="windowText" lastClr="000000"/>
            </a:solidFill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/>
          <a:p>
            <a:pPr algn="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endParaRPr lang="en-US" sz="3732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Geneva" charset="-128"/>
            </a:endParaRPr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7211721" y="1399647"/>
            <a:ext cx="2234618" cy="2143624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Analyze</a:t>
            </a:r>
          </a:p>
        </p:txBody>
      </p: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4570809" y="4446852"/>
            <a:ext cx="2234618" cy="121888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rIns="0" anchor="ctr">
            <a:norm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r>
              <a:rPr kumimoji="0" lang="en-US" altLang="en-US" sz="3466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1560664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5" name="Object 2"/>
          <p:cNvGraphicFramePr>
            <a:graphicFrameLocks noChangeAspect="1"/>
          </p:cNvGraphicFramePr>
          <p:nvPr/>
        </p:nvGraphicFramePr>
        <p:xfrm>
          <a:off x="1646338" y="893"/>
          <a:ext cx="8896149" cy="685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Acrobat Document" r:id="rId3" imgW="13017500" imgH="10007600" progId="AcroExch.Document.7">
                  <p:embed/>
                </p:oleObj>
              </mc:Choice>
              <mc:Fallback>
                <p:oleObj name="Acrobat Document" r:id="rId3" imgW="13017500" imgH="10007600" progId="AcroExch.Document.7">
                  <p:embed/>
                  <p:pic>
                    <p:nvPicPr>
                      <p:cNvPr id="3686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338" y="893"/>
                        <a:ext cx="8896149" cy="685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9607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sz="quarter" idx="4294967295"/>
          </p:nvPr>
        </p:nvSpPr>
        <p:spPr bwMode="auto">
          <a:xfrm>
            <a:off x="0" y="2006600"/>
            <a:ext cx="107664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0" indent="-363976"/>
            <a:r>
              <a:rPr lang="en-US" altLang="en-US">
                <a:ea typeface="ヒラギノ角ゴ Pro W3" charset="-128"/>
              </a:rPr>
              <a:t>You will have way more rope</a:t>
            </a:r>
          </a:p>
        </p:txBody>
      </p:sp>
      <p:sp>
        <p:nvSpPr>
          <p:cNvPr id="3788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ヒラギノ角ゴ Pro W3" charset="-128"/>
              </a:rPr>
              <a:t>Our exercises are longer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5635216" y="3122165"/>
            <a:ext cx="4318991" cy="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3199">
                <a:solidFill>
                  <a:srgbClr val="000066"/>
                </a:solidFill>
              </a:rPr>
              <a:t>Melinda says...</a:t>
            </a:r>
          </a:p>
        </p:txBody>
      </p:sp>
    </p:spTree>
    <p:extLst>
      <p:ext uri="{BB962C8B-B14F-4D97-AF65-F5344CB8AC3E}">
        <p14:creationId xmlns:p14="http://schemas.microsoft.com/office/powerpoint/2010/main" val="1971631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5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266" i="1">
                <a:ea typeface="ヒラギノ角ゴ Pro W3" charset="-128"/>
              </a:rPr>
              <a:t>Channel your inner kindergartener…</a:t>
            </a:r>
          </a:p>
        </p:txBody>
      </p:sp>
      <p:pic>
        <p:nvPicPr>
          <p:cNvPr id="38915" name="Picture 5" descr="C:\Users\MAHK\Downloads\1503459_10201190157259302_99855232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1" t="35057" r="14951"/>
          <a:stretch>
            <a:fillRect/>
          </a:stretch>
        </p:blipFill>
        <p:spPr bwMode="auto">
          <a:xfrm>
            <a:off x="5891265" y="1702250"/>
            <a:ext cx="4773956" cy="465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C:\Users\MAHK\Downloads\20160310_2009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8148"/>
          <a:stretch>
            <a:fillRect/>
          </a:stretch>
        </p:blipFill>
        <p:spPr bwMode="auto">
          <a:xfrm>
            <a:off x="1625177" y="1397529"/>
            <a:ext cx="3857679" cy="528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820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089" y="200301"/>
            <a:ext cx="6677794" cy="465073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50353" y="5155750"/>
            <a:ext cx="5688118" cy="101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3732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Stone Librande</a:t>
            </a:r>
          </a:p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2399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742485" y="1295956"/>
            <a:ext cx="6805427" cy="28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7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5332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048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201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006600"/>
            <a:ext cx="10766425" cy="36576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How to get a job as a game designer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How to write a design document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Where game ideas 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“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come from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”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 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How to get your game funded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How to use a level editor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0"/>
            <a:ext cx="10766425" cy="10414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What It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’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s NOT about…</a:t>
            </a: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8735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1462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432692"/>
      </p:ext>
    </p:extLst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462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596969"/>
      </p:ext>
    </p:extLst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604" y="1295955"/>
                        <a:ext cx="5569616" cy="4189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38103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val="894372544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val="38619043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" y="893"/>
            <a:ext cx="12188825" cy="685621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1888" tIns="60944" rIns="121888" bIns="60944" numCol="1" rtlCol="0" anchor="ctr" anchorCtr="0" compatLnSpc="1">
            <a:prstTxWarp prst="textNoShape">
              <a:avLst/>
            </a:prstTxWarp>
          </a:bodyPr>
          <a:lstStyle/>
          <a:p>
            <a:pPr algn="ctr" defTabSz="1218895"/>
            <a:endParaRPr lang="en-US" sz="4266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284953"/>
      </p:ext>
    </p:extLst>
  </p:cSld>
  <p:clrMapOvr>
    <a:masterClrMapping/>
  </p:clrMapOvr>
  <p:transition spd="slow" advClick="0" advTm="1000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Simulation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0613" y="1971675"/>
            <a:ext cx="8558212" cy="4124325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spcBef>
                <a:spcPts val="2399"/>
              </a:spcBef>
            </a:pPr>
            <a:r>
              <a:rPr lang="en-US" sz="3732" dirty="0"/>
              <a:t>Simulate a video game using only pencils, index cards and dice.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Use it as a tool to help understand the game’s fundamental design principles.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Don’t sweat the details.</a:t>
            </a:r>
          </a:p>
        </p:txBody>
      </p:sp>
    </p:spTree>
    <p:extLst>
      <p:ext uri="{BB962C8B-B14F-4D97-AF65-F5344CB8AC3E}">
        <p14:creationId xmlns:p14="http://schemas.microsoft.com/office/powerpoint/2010/main" val="21860102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868" y="2108545"/>
            <a:ext cx="5607847" cy="397406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2280" y="2413265"/>
            <a:ext cx="5339100" cy="378361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215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5" name="Rectangle 5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006600"/>
            <a:ext cx="10766425" cy="36576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It</a:t>
            </a:r>
            <a:r>
              <a:rPr lang="ja-JP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’</a:t>
            </a: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s not about the Business</a:t>
            </a:r>
            <a:b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</a:b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   </a:t>
            </a:r>
            <a:r>
              <a:rPr lang="en-US" altLang="ja-JP" sz="3199" i="1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(Getting a job, pitching a game, getting funded)</a:t>
            </a:r>
            <a:endParaRPr lang="en-US" altLang="ja-JP" sz="3199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  <a:p>
            <a:pPr marL="0" indent="-363976">
              <a:lnSpc>
                <a:spcPct val="80000"/>
              </a:lnSpc>
            </a:pPr>
            <a:endParaRPr lang="en-US" altLang="en-US" sz="3199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It</a:t>
            </a:r>
            <a:r>
              <a:rPr lang="ja-JP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’</a:t>
            </a: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s not about the Profession</a:t>
            </a:r>
            <a:b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</a:b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   </a:t>
            </a:r>
            <a:r>
              <a:rPr lang="en-US" altLang="ja-JP" sz="3199" i="1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(Writing documents, tracking bugs, using tools)</a:t>
            </a:r>
            <a:endParaRPr lang="en-US" altLang="ja-JP" sz="3199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  <a:p>
            <a:pPr marL="0" indent="-363976">
              <a:lnSpc>
                <a:spcPct val="80000"/>
              </a:lnSpc>
            </a:pPr>
            <a:endParaRPr lang="en-US" altLang="en-US" sz="3199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It</a:t>
            </a:r>
            <a:r>
              <a:rPr lang="ja-JP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’</a:t>
            </a: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s about the Craft</a:t>
            </a:r>
            <a:b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</a:br>
            <a:r>
              <a:rPr lang="en-US" altLang="ja-JP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   </a:t>
            </a:r>
            <a:r>
              <a:rPr lang="en-US" altLang="ja-JP" sz="3199" i="1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(Making games that are fun)</a:t>
            </a:r>
            <a:endParaRPr lang="en-US" altLang="en-US" sz="3199" i="1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0"/>
            <a:ext cx="10766425" cy="10414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In Other Words...</a:t>
            </a:r>
          </a:p>
        </p:txBody>
      </p:sp>
    </p:spTree>
    <p:extLst>
      <p:ext uri="{BB962C8B-B14F-4D97-AF65-F5344CB8AC3E}">
        <p14:creationId xmlns:p14="http://schemas.microsoft.com/office/powerpoint/2010/main" val="34410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5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015735" y="1981577"/>
            <a:ext cx="10258928" cy="408833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2234617" y="2210118"/>
          <a:ext cx="7516442" cy="3237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Image" r:id="rId4" imgW="5079365" imgH="2539683" progId="">
                  <p:embed/>
                </p:oleObj>
              </mc:Choice>
              <mc:Fallback>
                <p:oleObj name="Image" r:id="rId4" imgW="5079365" imgH="2539683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4617" y="2210118"/>
                        <a:ext cx="7516442" cy="32376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20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9794" y="178647"/>
            <a:ext cx="5992839" cy="5992839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056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3758220" y="280220"/>
          <a:ext cx="7855021" cy="5891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Image" r:id="rId4" imgW="5079365" imgH="5079365" progId="">
                  <p:embed/>
                </p:oleObj>
              </mc:Choice>
              <mc:Fallback>
                <p:oleObj name="Image" r:id="rId4" imgW="5079365" imgH="5079365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8220" y="280220"/>
                        <a:ext cx="7855021" cy="5891265"/>
                      </a:xfrm>
                      <a:prstGeom prst="rect">
                        <a:avLst/>
                      </a:prstGeom>
                      <a:solidFill>
                        <a:srgbClr val="606FAE"/>
                      </a:solidFill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92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58221" y="280220"/>
            <a:ext cx="7719589" cy="5789692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588" y="806155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Board Game</a:t>
            </a:r>
          </a:p>
        </p:txBody>
      </p:sp>
    </p:spTree>
    <p:extLst>
      <p:ext uri="{BB962C8B-B14F-4D97-AF65-F5344CB8AC3E}">
        <p14:creationId xmlns:p14="http://schemas.microsoft.com/office/powerpoint/2010/main" val="20018649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1927" y="280220"/>
            <a:ext cx="5688118" cy="592512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572700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09000"/>
              </p:ext>
            </p:extLst>
          </p:nvPr>
        </p:nvGraphicFramePr>
        <p:xfrm>
          <a:off x="910139" y="1549548"/>
          <a:ext cx="7720012" cy="402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Image" r:id="rId4" imgW="7720635" imgH="4025397" progId="">
                  <p:embed/>
                </p:oleObj>
              </mc:Choice>
              <mc:Fallback>
                <p:oleObj name="Image" r:id="rId4" imgW="7720635" imgH="4025397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139" y="1549548"/>
                        <a:ext cx="7720012" cy="40259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56" y="1465324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6869">
            <a:off x="8848892" y="1477356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912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770454" y="1032034"/>
            <a:ext cx="8809713" cy="4404858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911323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7764" y="258575"/>
            <a:ext cx="6907001" cy="5819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3581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55073" y="280220"/>
            <a:ext cx="7855021" cy="589126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720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588" y="702068"/>
            <a:ext cx="2437765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</p:spTree>
    <p:extLst>
      <p:ext uri="{BB962C8B-B14F-4D97-AF65-F5344CB8AC3E}">
        <p14:creationId xmlns:p14="http://schemas.microsoft.com/office/powerpoint/2010/main" val="41312895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Select a digital game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Make a paper prototype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What aesthetics survive the change in medium?</a:t>
            </a:r>
          </a:p>
        </p:txBody>
      </p:sp>
    </p:spTree>
    <p:extLst>
      <p:ext uri="{BB962C8B-B14F-4D97-AF65-F5344CB8AC3E}">
        <p14:creationId xmlns:p14="http://schemas.microsoft.com/office/powerpoint/2010/main" val="730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7" descr="pirate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6155">
            <a:off x="8009497" y="3826830"/>
            <a:ext cx="2844059" cy="97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4" descr="dic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33" y="3124279"/>
            <a:ext cx="1523603" cy="101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 descr="knigh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479">
            <a:off x="8532178" y="1829216"/>
            <a:ext cx="918394" cy="121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Rectangle 9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006600"/>
            <a:ext cx="10766425" cy="36576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Playing games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Analyzing games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Critiquing games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Modifying games</a:t>
            </a:r>
          </a:p>
          <a:p>
            <a:pPr marL="0" indent="-363976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Refining games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0"/>
            <a:ext cx="10766425" cy="10414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What You</a:t>
            </a:r>
            <a:r>
              <a:rPr lang="ja-JP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’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ll be Doing</a:t>
            </a: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15374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Name some games to “unplug”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Break into small groups</a:t>
            </a:r>
          </a:p>
        </p:txBody>
      </p:sp>
    </p:spTree>
    <p:extLst>
      <p:ext uri="{BB962C8B-B14F-4D97-AF65-F5344CB8AC3E}">
        <p14:creationId xmlns:p14="http://schemas.microsoft.com/office/powerpoint/2010/main" val="7438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/>
              <a:t>First Steps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Write down </a:t>
            </a:r>
            <a:r>
              <a:rPr lang="en-US" sz="3200" i="1" dirty="0">
                <a:latin typeface="Candara" panose="020E0502030303020204" pitchFamily="34" charset="0"/>
              </a:rPr>
              <a:t>three emotions </a:t>
            </a:r>
            <a:r>
              <a:rPr lang="en-US" sz="3200" dirty="0">
                <a:latin typeface="Candara" panose="020E0502030303020204" pitchFamily="34" charset="0"/>
              </a:rPr>
              <a:t>you feel when playing the game.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Pick one of the three to try to capture with your prototype.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>
                <a:latin typeface="Candara" panose="020E0502030303020204" pitchFamily="34" charset="0"/>
              </a:rPr>
              <a:t>Write down your choice and put it in the middle of your table.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/>
              <a:t>Build a Paper Version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3999" b="1" dirty="0">
                <a:latin typeface="Candara" panose="020E0502030303020204" pitchFamily="34" charset="0"/>
              </a:rPr>
              <a:t>What to do: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Focus on the one emotion you picked.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Identify the game actions that create that feeling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a Paper Version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999" b="1" dirty="0">
                <a:latin typeface="Candara" panose="020E0502030303020204" pitchFamily="34" charset="0"/>
              </a:rPr>
              <a:t>What not to do: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sweat the details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try to duplicate the whole game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focus on simulating computer functions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make a board!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5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Lunch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1496291"/>
            <a:ext cx="10869612" cy="4114800"/>
          </a:xfrm>
          <a:prstGeom prst="rect">
            <a:avLst/>
          </a:prstGeom>
        </p:spPr>
        <p:txBody>
          <a:bodyPr/>
          <a:lstStyle/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>
                <a:ea typeface="ヒラギノ角ゴ Pro W3" charset="0"/>
                <a:cs typeface="ヒラギノ角ゴ Pro W3" charset="0"/>
              </a:rPr>
              <a:t>Read about electives on </a:t>
            </a:r>
            <a:r>
              <a:rPr lang="en-US" sz="3600" b="1" i="1" dirty="0">
                <a:ea typeface="ヒラギノ角ゴ Pro W3" charset="0"/>
                <a:cs typeface="ヒラギノ角ゴ Pro W3" charset="0"/>
              </a:rPr>
              <a:t>gdc.8kindsoffun.com</a:t>
            </a:r>
            <a:br>
              <a:rPr lang="en-US" sz="3600" b="1" i="1" dirty="0">
                <a:ea typeface="ヒラギノ角ゴ Pro W3" charset="0"/>
                <a:cs typeface="ヒラギノ角ゴ Pro W3" charset="0"/>
              </a:rPr>
            </a:br>
            <a:r>
              <a:rPr lang="en-US" sz="3600" b="1" i="1" dirty="0">
                <a:ea typeface="ヒラギノ角ゴ Pro W3" charset="0"/>
                <a:cs typeface="ヒラギノ角ゴ Pro W3" charset="0"/>
              </a:rPr>
              <a:t>  </a:t>
            </a:r>
            <a:r>
              <a:rPr lang="en-US" sz="3600" i="1" dirty="0">
                <a:ea typeface="ヒラギノ角ゴ Pro W3" charset="0"/>
                <a:cs typeface="ヒラギノ角ゴ Pro W3" charset="0"/>
              </a:rPr>
              <a:t>or </a:t>
            </a:r>
            <a:r>
              <a:rPr lang="en-US" sz="3600" b="1" i="1" dirty="0">
                <a:ea typeface="ヒラギノ角ゴ Pro W3" charset="0"/>
                <a:cs typeface="ヒラギノ角ゴ Pro W3" charset="0"/>
              </a:rPr>
              <a:t>tinyurl.com/</a:t>
            </a:r>
            <a:r>
              <a:rPr lang="en-US" sz="3600" b="1" i="1" dirty="0" err="1">
                <a:ea typeface="ヒラギノ角ゴ Pro W3" charset="0"/>
                <a:cs typeface="ヒラギノ角ゴ Pro W3" charset="0"/>
              </a:rPr>
              <a:t>gdc-mda</a:t>
            </a:r>
            <a:endParaRPr lang="en-US" sz="3600" b="1" i="1" dirty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endParaRPr lang="en-US" sz="4000" dirty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>
                <a:ea typeface="ヒラギノ角ゴ Pro W3" charset="0"/>
                <a:cs typeface="ヒラギノ角ゴ Pro W3" charset="0"/>
              </a:rPr>
              <a:t>Continue work at 1:30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 Deadline at 2:00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Try to have something playable quickly!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Iterate!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4643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How do we get from…</a:t>
            </a:r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2031472" y="2743200"/>
            <a:ext cx="227558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Cards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Dice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Rules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To…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6805428" y="2667000"/>
            <a:ext cx="340730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Discovery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Challenge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Drama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2031472" y="2743200"/>
            <a:ext cx="227558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Cards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Dice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Rules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What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missing?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causal link…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51927" y="5181601"/>
            <a:ext cx="8091275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i="1">
                <a:cs typeface="Arial" pitchFamily="34" charset="0"/>
              </a:rPr>
              <a:t>This is what sets games apart…</a:t>
            </a: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5606" name="AutoShape 6"/>
          <p:cNvCxnSpPr>
            <a:cxnSpLocks noChangeShapeType="1"/>
            <a:stCxn id="25604" idx="3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5607" name="AutoShape 7"/>
          <p:cNvCxnSpPr>
            <a:cxnSpLocks noChangeShapeType="1"/>
            <a:endCxn id="25605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5608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5"/>
          <p:cNvSpPr>
            <a:spLocks noGrp="1"/>
          </p:cNvSpPr>
          <p:nvPr>
            <p:ph sz="quarter" idx="4294967295"/>
          </p:nvPr>
        </p:nvSpPr>
        <p:spPr bwMode="auto">
          <a:xfrm>
            <a:off x="0" y="1587500"/>
            <a:ext cx="107664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10am-6pm both days</a:t>
            </a:r>
          </a:p>
          <a:p>
            <a:pPr marL="0" indent="-363976">
              <a:buNone/>
            </a:pPr>
            <a:endParaRPr lang="en-US" altLang="en-US" sz="3199" dirty="0">
              <a:ea typeface="ヒラギノ角ゴ Pro W3" charset="-128"/>
            </a:endParaRPr>
          </a:p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Two 3½-hour Exercises</a:t>
            </a:r>
          </a:p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Four 2½-hour Electives </a:t>
            </a:r>
          </a:p>
          <a:p>
            <a:pPr marL="0" indent="-363976">
              <a:buNone/>
            </a:pPr>
            <a:endParaRPr lang="en-US" altLang="en-US" sz="3199" dirty="0">
              <a:ea typeface="ヒラギノ角ゴ Pro W3" charset="-128"/>
            </a:endParaRPr>
          </a:p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Go to </a:t>
            </a:r>
            <a:r>
              <a:rPr lang="en-US" altLang="en-US" sz="2133" b="1" dirty="0">
                <a:ea typeface="ヒラギノ角ゴ Pro W3" charset="-128"/>
              </a:rPr>
              <a:t>http://gdc.8kindsoffun.com/</a:t>
            </a:r>
            <a:r>
              <a:rPr lang="en-US" altLang="en-US" sz="3199" b="1" dirty="0">
                <a:ea typeface="ヒラギノ角ゴ Pro W3" charset="-128"/>
              </a:rPr>
              <a:t> </a:t>
            </a:r>
            <a:endParaRPr lang="en-US" altLang="en-US" sz="3199" dirty="0">
              <a:ea typeface="ヒラギノ角ゴ Pro W3" charset="-128"/>
            </a:endParaRPr>
          </a:p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or </a:t>
            </a:r>
            <a:r>
              <a:rPr lang="en-US" altLang="en-US" sz="2133" b="1" dirty="0">
                <a:ea typeface="ヒラギノ角ゴ Pro W3" charset="-128"/>
              </a:rPr>
              <a:t>tinyurl.com/</a:t>
            </a:r>
            <a:r>
              <a:rPr lang="en-US" altLang="en-US" sz="2133" b="1" dirty="0" err="1">
                <a:ea typeface="ヒラギノ角ゴ Pro W3" charset="-128"/>
              </a:rPr>
              <a:t>gdc-mda</a:t>
            </a:r>
            <a:r>
              <a:rPr lang="en-US" altLang="en-US" sz="2133" b="1" dirty="0">
                <a:ea typeface="ヒラギノ角ゴ Pro W3" charset="-128"/>
              </a:rPr>
              <a:t> </a:t>
            </a:r>
          </a:p>
          <a:p>
            <a:pPr marL="0" indent="-363976">
              <a:buNone/>
            </a:pPr>
            <a:r>
              <a:rPr lang="en-US" altLang="en-US" sz="3199" dirty="0">
                <a:ea typeface="ヒラギノ角ゴ Pro W3" charset="-128"/>
              </a:rPr>
              <a:t>for details </a:t>
            </a:r>
          </a:p>
          <a:p>
            <a:pPr marL="0" indent="-363976">
              <a:buNone/>
            </a:pPr>
            <a:endParaRPr lang="en-US" altLang="en-US" sz="3199" i="1" dirty="0">
              <a:ea typeface="ヒラギノ角ゴ Pro W3" charset="-128"/>
            </a:endParaRPr>
          </a:p>
          <a:p>
            <a:pPr marL="0" indent="-363976"/>
            <a:endParaRPr lang="en-US" altLang="en-US" sz="3199" dirty="0">
              <a:ea typeface="ヒラギノ角ゴ Pro W3" charset="-128"/>
            </a:endParaRPr>
          </a:p>
        </p:txBody>
      </p:sp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ヒラギノ角ゴ Pro W3" charset="-128"/>
              </a:rPr>
              <a:t>Schedule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795090"/>
              </p:ext>
            </p:extLst>
          </p:nvPr>
        </p:nvGraphicFramePr>
        <p:xfrm>
          <a:off x="6162675" y="889001"/>
          <a:ext cx="5124448" cy="5549893"/>
        </p:xfrm>
        <a:graphic>
          <a:graphicData uri="http://schemas.openxmlformats.org/drawingml/2006/table">
            <a:tbl>
              <a:tblPr/>
              <a:tblGrid>
                <a:gridCol w="447481">
                  <a:extLst>
                    <a:ext uri="{9D8B030D-6E8A-4147-A177-3AD203B41FA5}">
                      <a16:colId xmlns:a16="http://schemas.microsoft.com/office/drawing/2014/main" xmlns="" val="2429924774"/>
                    </a:ext>
                  </a:extLst>
                </a:gridCol>
                <a:gridCol w="118117">
                  <a:extLst>
                    <a:ext uri="{9D8B030D-6E8A-4147-A177-3AD203B41FA5}">
                      <a16:colId xmlns:a16="http://schemas.microsoft.com/office/drawing/2014/main" xmlns="" val="2110596575"/>
                    </a:ext>
                  </a:extLst>
                </a:gridCol>
                <a:gridCol w="220333">
                  <a:extLst>
                    <a:ext uri="{9D8B030D-6E8A-4147-A177-3AD203B41FA5}">
                      <a16:colId xmlns:a16="http://schemas.microsoft.com/office/drawing/2014/main" xmlns="" val="3621798346"/>
                    </a:ext>
                  </a:extLst>
                </a:gridCol>
                <a:gridCol w="211247">
                  <a:extLst>
                    <a:ext uri="{9D8B030D-6E8A-4147-A177-3AD203B41FA5}">
                      <a16:colId xmlns:a16="http://schemas.microsoft.com/office/drawing/2014/main" xmlns="" val="2414649354"/>
                    </a:ext>
                  </a:extLst>
                </a:gridCol>
                <a:gridCol w="1097122">
                  <a:extLst>
                    <a:ext uri="{9D8B030D-6E8A-4147-A177-3AD203B41FA5}">
                      <a16:colId xmlns:a16="http://schemas.microsoft.com/office/drawing/2014/main" xmlns="" val="3076549387"/>
                    </a:ext>
                  </a:extLst>
                </a:gridCol>
                <a:gridCol w="467924">
                  <a:extLst>
                    <a:ext uri="{9D8B030D-6E8A-4147-A177-3AD203B41FA5}">
                      <a16:colId xmlns:a16="http://schemas.microsoft.com/office/drawing/2014/main" xmlns="" val="3110332823"/>
                    </a:ext>
                  </a:extLst>
                </a:gridCol>
                <a:gridCol w="447481">
                  <a:extLst>
                    <a:ext uri="{9D8B030D-6E8A-4147-A177-3AD203B41FA5}">
                      <a16:colId xmlns:a16="http://schemas.microsoft.com/office/drawing/2014/main" xmlns="" val="2308606917"/>
                    </a:ext>
                  </a:extLst>
                </a:gridCol>
                <a:gridCol w="118117">
                  <a:extLst>
                    <a:ext uri="{9D8B030D-6E8A-4147-A177-3AD203B41FA5}">
                      <a16:colId xmlns:a16="http://schemas.microsoft.com/office/drawing/2014/main" xmlns="" val="80134839"/>
                    </a:ext>
                  </a:extLst>
                </a:gridCol>
                <a:gridCol w="220333">
                  <a:extLst>
                    <a:ext uri="{9D8B030D-6E8A-4147-A177-3AD203B41FA5}">
                      <a16:colId xmlns:a16="http://schemas.microsoft.com/office/drawing/2014/main" xmlns="" val="3002679133"/>
                    </a:ext>
                  </a:extLst>
                </a:gridCol>
                <a:gridCol w="211247">
                  <a:extLst>
                    <a:ext uri="{9D8B030D-6E8A-4147-A177-3AD203B41FA5}">
                      <a16:colId xmlns:a16="http://schemas.microsoft.com/office/drawing/2014/main" xmlns="" val="549589219"/>
                    </a:ext>
                  </a:extLst>
                </a:gridCol>
                <a:gridCol w="1097122">
                  <a:extLst>
                    <a:ext uri="{9D8B030D-6E8A-4147-A177-3AD203B41FA5}">
                      <a16:colId xmlns:a16="http://schemas.microsoft.com/office/drawing/2014/main" xmlns="" val="3422226501"/>
                    </a:ext>
                  </a:extLst>
                </a:gridCol>
                <a:gridCol w="467924">
                  <a:extLst>
                    <a:ext uri="{9D8B030D-6E8A-4147-A177-3AD203B41FA5}">
                      <a16:colId xmlns:a16="http://schemas.microsoft.com/office/drawing/2014/main" xmlns="" val="2951393533"/>
                    </a:ext>
                  </a:extLst>
                </a:gridCol>
              </a:tblGrid>
              <a:tr h="186594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Day One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Day Two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34087118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10:00 AM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Introduction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D9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10:00 AM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Design Exercises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3033950"/>
                  </a:ext>
                </a:extLst>
              </a:tr>
              <a:tr h="16894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Design Problem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91489787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Design Exercises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7189317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Design Problem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1559794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11:00 AM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11:00 AM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2620771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Discussion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2098664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Intro to MDA Framework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2286156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Work on Design Problem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0129715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12:00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12:00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rowSpan="6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Lunch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2826975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5108165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Lunch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4184375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51782064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1197149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4054922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1864735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Beta Test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67026858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Discussion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45128062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7238040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More MDA Framwork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27474527"/>
                  </a:ext>
                </a:extLst>
              </a:tr>
              <a:tr h="16894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4241808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Beta Test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Electives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38460773"/>
                  </a:ext>
                </a:extLst>
              </a:tr>
              <a:tr h="16894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C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&amp; Discussion</a:t>
                      </a:r>
                    </a:p>
                  </a:txBody>
                  <a:tcPr marL="6781" marR="6781" marT="6781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1975540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Electives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7776195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93498715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24701004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671941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63133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1176716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5598748"/>
                  </a:ext>
                </a:extLst>
              </a:tr>
              <a:tr h="16894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8025607"/>
                  </a:ext>
                </a:extLst>
              </a:tr>
              <a:tr h="16137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Wrap Up, Q&amp;A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D9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711628"/>
                  </a:ext>
                </a:extLst>
              </a:tr>
              <a:tr h="16894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7085684"/>
                  </a:ext>
                </a:extLst>
              </a:tr>
              <a:tr h="161378"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6:00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6:00 PM</a:t>
                      </a: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4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20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0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Verdana" panose="020B0604030504040204" pitchFamily="34" charset="0"/>
                        <a:defRPr sz="160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781" marR="6781" marT="6781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28242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3970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Games As Software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6630" name="AutoShape 6"/>
          <p:cNvCxnSpPr>
            <a:cxnSpLocks noChangeShapeType="1"/>
            <a:stCxn id="26627" idx="3"/>
            <a:endCxn id="26629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6631" name="AutoShape 7"/>
          <p:cNvCxnSpPr>
            <a:cxnSpLocks noChangeShapeType="1"/>
            <a:stCxn id="26629" idx="3"/>
            <a:endCxn id="26628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523603" y="3810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Code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Process</a:t>
            </a:r>
          </a:p>
        </p:txBody>
      </p:sp>
      <p:cxnSp>
        <p:nvCxnSpPr>
          <p:cNvPr id="26635" name="AutoShape 11"/>
          <p:cNvCxnSpPr>
            <a:cxnSpLocks noChangeShapeType="1"/>
            <a:stCxn id="26634" idx="3"/>
            <a:endCxn id="26633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6636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This is a </a:t>
            </a:r>
            <a:r>
              <a:rPr lang="en-US" i="1">
                <a:ea typeface="ヒラギノ角ゴ Pro W3" charset="0"/>
                <a:cs typeface="ヒラギノ角ゴ Pro W3" charset="0"/>
              </a:rPr>
              <a:t>systems </a:t>
            </a:r>
            <a:r>
              <a:rPr lang="en-US">
                <a:ea typeface="ヒラギノ角ゴ Pro W3" charset="0"/>
                <a:cs typeface="ヒラギノ角ゴ Pro W3" charset="0"/>
              </a:rPr>
              <a:t>view of games.</a:t>
            </a:r>
          </a:p>
        </p:txBody>
      </p:sp>
      <p:sp>
        <p:nvSpPr>
          <p:cNvPr id="27651" name="AutoShape 4"/>
          <p:cNvSpPr>
            <a:spLocks noChangeArrowheads="1"/>
          </p:cNvSpPr>
          <p:nvPr/>
        </p:nvSpPr>
        <p:spPr bwMode="auto">
          <a:xfrm rot="-5400000">
            <a:off x="5941841" y="2997451"/>
            <a:ext cx="1625600" cy="19298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789692" y="3657600"/>
            <a:ext cx="192989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Logic</a:t>
            </a: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3047206" y="2946400"/>
            <a:ext cx="5281824" cy="284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5789692" y="42672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5789692" y="35560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cxnSp>
        <p:nvCxnSpPr>
          <p:cNvPr id="27656" name="AutoShape 9"/>
          <p:cNvCxnSpPr>
            <a:cxnSpLocks noChangeShapeType="1"/>
            <a:stCxn id="27667" idx="3"/>
            <a:endCxn id="27654" idx="1"/>
          </p:cNvCxnSpPr>
          <p:nvPr/>
        </p:nvCxnSpPr>
        <p:spPr bwMode="auto">
          <a:xfrm>
            <a:off x="5078677" y="4368800"/>
            <a:ext cx="711015" cy="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7516442" y="40640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7516442" y="36576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cxnSp>
        <p:nvCxnSpPr>
          <p:cNvPr id="27659" name="AutoShape 12"/>
          <p:cNvCxnSpPr>
            <a:cxnSpLocks noChangeShapeType="1"/>
            <a:stCxn id="27657" idx="3"/>
            <a:endCxn id="27666" idx="3"/>
          </p:cNvCxnSpPr>
          <p:nvPr/>
        </p:nvCxnSpPr>
        <p:spPr bwMode="auto">
          <a:xfrm flipH="1">
            <a:off x="5078677" y="4165600"/>
            <a:ext cx="2640912" cy="874184"/>
          </a:xfrm>
          <a:prstGeom prst="bentConnector3">
            <a:avLst>
              <a:gd name="adj1" fmla="val -11537"/>
            </a:avLst>
          </a:prstGeom>
          <a:noFill/>
          <a:ln w="25400" cmpd="sng">
            <a:solidFill>
              <a:schemeClr val="tx1"/>
            </a:solidFill>
            <a:miter lim="800000"/>
            <a:headEnd/>
            <a:tailEnd type="triangle" w="lg" len="lg"/>
          </a:ln>
        </p:spPr>
      </p:cxnSp>
      <p:sp>
        <p:nvSpPr>
          <p:cNvPr id="27660" name="Text Box 13"/>
          <p:cNvSpPr txBox="1">
            <a:spLocks noChangeArrowheads="1"/>
          </p:cNvSpPr>
          <p:nvPr/>
        </p:nvSpPr>
        <p:spPr bwMode="auto">
          <a:xfrm>
            <a:off x="1117309" y="3352801"/>
            <a:ext cx="16251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Input</a:t>
            </a:r>
          </a:p>
        </p:txBody>
      </p:sp>
      <p:sp>
        <p:nvSpPr>
          <p:cNvPr id="27661" name="Text Box 14"/>
          <p:cNvSpPr txBox="1">
            <a:spLocks noChangeArrowheads="1"/>
          </p:cNvSpPr>
          <p:nvPr/>
        </p:nvSpPr>
        <p:spPr bwMode="auto">
          <a:xfrm>
            <a:off x="8633751" y="3454401"/>
            <a:ext cx="2539339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Output</a:t>
            </a:r>
          </a:p>
        </p:txBody>
      </p:sp>
      <p:cxnSp>
        <p:nvCxnSpPr>
          <p:cNvPr id="27662" name="AutoShape 15"/>
          <p:cNvCxnSpPr>
            <a:cxnSpLocks noChangeShapeType="1"/>
            <a:stCxn id="27660" idx="3"/>
            <a:endCxn id="27655" idx="1"/>
          </p:cNvCxnSpPr>
          <p:nvPr/>
        </p:nvCxnSpPr>
        <p:spPr bwMode="auto">
          <a:xfrm flipV="1">
            <a:off x="2742486" y="3657600"/>
            <a:ext cx="3047206" cy="87605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7663" name="AutoShape 16"/>
          <p:cNvCxnSpPr>
            <a:cxnSpLocks noChangeShapeType="1"/>
            <a:stCxn id="27658" idx="3"/>
            <a:endCxn id="27661" idx="1"/>
          </p:cNvCxnSpPr>
          <p:nvPr/>
        </p:nvCxnSpPr>
        <p:spPr bwMode="auto">
          <a:xfrm>
            <a:off x="7719589" y="3759200"/>
            <a:ext cx="914162" cy="87605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7664" name="Rectangle 18"/>
          <p:cNvSpPr>
            <a:spLocks noChangeArrowheads="1"/>
          </p:cNvSpPr>
          <p:nvPr/>
        </p:nvSpPr>
        <p:spPr bwMode="auto">
          <a:xfrm>
            <a:off x="3351927" y="4064000"/>
            <a:ext cx="172675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65" name="Text Box 19"/>
          <p:cNvSpPr txBox="1">
            <a:spLocks noChangeArrowheads="1"/>
          </p:cNvSpPr>
          <p:nvPr/>
        </p:nvSpPr>
        <p:spPr bwMode="auto">
          <a:xfrm>
            <a:off x="3351927" y="4307417"/>
            <a:ext cx="1726750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State</a:t>
            </a:r>
          </a:p>
        </p:txBody>
      </p:sp>
      <p:sp>
        <p:nvSpPr>
          <p:cNvPr id="27666" name="Rectangle 20"/>
          <p:cNvSpPr>
            <a:spLocks noChangeArrowheads="1"/>
          </p:cNvSpPr>
          <p:nvPr/>
        </p:nvSpPr>
        <p:spPr bwMode="auto">
          <a:xfrm>
            <a:off x="4875530" y="4917017"/>
            <a:ext cx="203147" cy="24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67" name="Rectangle 21"/>
          <p:cNvSpPr>
            <a:spLocks noChangeArrowheads="1"/>
          </p:cNvSpPr>
          <p:nvPr/>
        </p:nvSpPr>
        <p:spPr bwMode="auto">
          <a:xfrm>
            <a:off x="4875530" y="42672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8678" name="AutoShape 6"/>
          <p:cNvCxnSpPr>
            <a:cxnSpLocks noChangeShapeType="1"/>
            <a:stCxn id="28675" idx="3"/>
            <a:endCxn id="28677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8679" name="AutoShape 7"/>
          <p:cNvCxnSpPr>
            <a:cxnSpLocks noChangeShapeType="1"/>
            <a:stCxn id="28677" idx="3"/>
            <a:endCxn id="28676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1523603" y="3810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Code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Process</a:t>
            </a:r>
          </a:p>
        </p:txBody>
      </p:sp>
      <p:cxnSp>
        <p:nvCxnSpPr>
          <p:cNvPr id="28683" name="AutoShape 11"/>
          <p:cNvCxnSpPr>
            <a:cxnSpLocks noChangeShapeType="1"/>
            <a:stCxn id="28682" idx="3"/>
            <a:endCxn id="28681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8684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9701" name="AutoShape 6"/>
          <p:cNvCxnSpPr>
            <a:cxnSpLocks noChangeShapeType="1"/>
            <a:endCxn id="29700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9702" name="AutoShape 7"/>
          <p:cNvCxnSpPr>
            <a:cxnSpLocks noChangeShapeType="1"/>
            <a:stCxn id="29700" idx="3"/>
            <a:endCxn id="29699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sp>
        <p:nvSpPr>
          <p:cNvPr id="29704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Process</a:t>
            </a:r>
          </a:p>
        </p:txBody>
      </p:sp>
      <p:cxnSp>
        <p:nvCxnSpPr>
          <p:cNvPr id="29705" name="AutoShape 11"/>
          <p:cNvCxnSpPr>
            <a:cxnSpLocks noChangeShapeType="1"/>
            <a:stCxn id="29704" idx="3"/>
            <a:endCxn id="29703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9706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9707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30724" name="AutoShape 7"/>
          <p:cNvCxnSpPr>
            <a:cxnSpLocks noChangeShapeType="1"/>
            <a:endCxn id="30723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0725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cxnSp>
        <p:nvCxnSpPr>
          <p:cNvPr id="30726" name="AutoShape 11"/>
          <p:cNvCxnSpPr>
            <a:cxnSpLocks noChangeShapeType="1"/>
            <a:endCxn id="30725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30727" name="AutoShape 4"/>
          <p:cNvCxnSpPr>
            <a:cxnSpLocks noChangeShapeType="1"/>
            <a:stCxn id="30728" idx="3"/>
            <a:endCxn id="30729" idx="1"/>
          </p:cNvCxnSpPr>
          <p:nvPr/>
        </p:nvCxnSpPr>
        <p:spPr bwMode="auto">
          <a:xfrm>
            <a:off x="4435378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  <p:sp>
        <p:nvSpPr>
          <p:cNvPr id="30729" name="Rectangle 7"/>
          <p:cNvSpPr>
            <a:spLocks noChangeArrowheads="1"/>
          </p:cNvSpPr>
          <p:nvPr/>
        </p:nvSpPr>
        <p:spPr bwMode="auto">
          <a:xfrm>
            <a:off x="4697776" y="2667000"/>
            <a:ext cx="2894846" cy="2057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Dynamics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cxnSp>
        <p:nvCxnSpPr>
          <p:cNvPr id="31747" name="AutoShape 4"/>
          <p:cNvCxnSpPr>
            <a:cxnSpLocks noChangeShapeType="1"/>
            <a:stCxn id="31749" idx="3"/>
            <a:endCxn id="31750" idx="1"/>
          </p:cNvCxnSpPr>
          <p:nvPr/>
        </p:nvCxnSpPr>
        <p:spPr bwMode="auto">
          <a:xfrm>
            <a:off x="4435378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31748" name="AutoShape 5"/>
          <p:cNvCxnSpPr>
            <a:cxnSpLocks noChangeShapeType="1"/>
            <a:stCxn id="31750" idx="3"/>
            <a:endCxn id="31751" idx="1"/>
          </p:cNvCxnSpPr>
          <p:nvPr/>
        </p:nvCxnSpPr>
        <p:spPr bwMode="auto">
          <a:xfrm>
            <a:off x="7609551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4697776" y="2667000"/>
            <a:ext cx="2894846" cy="2057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Dynamics</a:t>
            </a: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7871949" y="2667000"/>
            <a:ext cx="2894846" cy="2057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Aesthetics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2772" name="AutoShape 4"/>
            <p:cNvCxnSpPr>
              <a:cxnSpLocks noChangeShapeType="1"/>
              <a:stCxn id="32774" idx="3"/>
              <a:endCxn id="32775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cxnSp>
          <p:nvCxnSpPr>
            <p:cNvPr id="32773" name="AutoShape 5"/>
            <p:cNvCxnSpPr>
              <a:cxnSpLocks noChangeShapeType="1"/>
              <a:stCxn id="32775" idx="3"/>
              <a:endCxn id="32776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sp>
          <p:nvSpPr>
            <p:cNvPr id="32774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3797" name="AutoShape 4"/>
            <p:cNvCxnSpPr>
              <a:cxnSpLocks noChangeShapeType="1"/>
              <a:stCxn id="33799" idx="3"/>
              <a:endCxn id="33800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cxnSp>
          <p:nvCxnSpPr>
            <p:cNvPr id="33798" name="AutoShape 5"/>
            <p:cNvCxnSpPr>
              <a:cxnSpLocks noChangeShapeType="1"/>
              <a:stCxn id="33800" idx="3"/>
              <a:endCxn id="33801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sp>
          <p:nvSpPr>
            <p:cNvPr id="33799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3800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3801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  <p:sp>
        <p:nvSpPr>
          <p:cNvPr id="33796" name="TextBox 8"/>
          <p:cNvSpPr txBox="1">
            <a:spLocks noChangeArrowheads="1"/>
          </p:cNvSpPr>
          <p:nvPr/>
        </p:nvSpPr>
        <p:spPr bwMode="auto">
          <a:xfrm>
            <a:off x="3961368" y="5359401"/>
            <a:ext cx="49958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i="1" dirty="0"/>
              <a:t>What do we mean?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ea typeface="ヒラギノ角ゴ Pro W3" charset="0"/>
                <a:cs typeface="ヒラギノ角ゴ Pro W3" charset="0"/>
              </a:rPr>
              <a:t>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xfrm>
            <a:off x="711015" y="1905000"/>
            <a:ext cx="10766795" cy="495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dirty="0">
                <a:ea typeface="ヒラギノ角ゴ Pro W3" charset="0"/>
                <a:cs typeface="ヒラギノ角ゴ Pro W3" charset="0"/>
              </a:rPr>
              <a:t>The concepts and materials that formally specify the game-as-system.</a:t>
            </a:r>
            <a:br>
              <a:rPr lang="en-US" dirty="0">
                <a:ea typeface="ヒラギノ角ゴ Pro W3" charset="0"/>
                <a:cs typeface="ヒラギノ角ゴ Pro W3" charset="0"/>
              </a:rPr>
            </a:br>
            <a:endParaRPr lang="en-US" dirty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200" i="1" dirty="0">
                <a:ea typeface="ヒラギノ角ゴ Pro W3" charset="0"/>
                <a:cs typeface="ヒラギノ角ゴ Pro W3" charset="0"/>
              </a:rPr>
              <a:t>Everything you need to play.</a:t>
            </a:r>
          </a:p>
          <a:p>
            <a:pPr indent="-364003"/>
            <a:r>
              <a:rPr lang="en-US" sz="3200" i="1" dirty="0">
                <a:ea typeface="ヒラギノ角ゴ Pro W3" charset="0"/>
                <a:cs typeface="ヒラギノ角ゴ Pro W3" charset="0"/>
              </a:rPr>
              <a:t>Not just rules</a:t>
            </a:r>
          </a:p>
          <a:p>
            <a:pPr indent="-364003"/>
            <a:r>
              <a:rPr lang="en-US" sz="3200" i="1" dirty="0">
                <a:ea typeface="ヒラギノ角ゴ Pro W3" charset="0"/>
                <a:cs typeface="ヒラギノ角ゴ Pro W3" charset="0"/>
              </a:rPr>
              <a:t>Not just </a:t>
            </a:r>
            <a:r>
              <a:rPr lang="ja-JP" altLang="en-US" sz="3200" i="1">
                <a:ea typeface="MS PGothic" pitchFamily="34" charset="-128"/>
              </a:rPr>
              <a:t>“</a:t>
            </a:r>
            <a:r>
              <a:rPr lang="en-US" altLang="ja-JP" sz="3200" i="1" dirty="0">
                <a:ea typeface="MS PGothic" pitchFamily="34" charset="-128"/>
              </a:rPr>
              <a:t>Systemic Building Blocks</a:t>
            </a:r>
            <a:r>
              <a:rPr lang="ja-JP" altLang="en-US" sz="3200" i="1">
                <a:ea typeface="MS PGothic" pitchFamily="34" charset="-128"/>
              </a:rPr>
              <a:t>”</a:t>
            </a:r>
            <a:r>
              <a:rPr lang="en-US" altLang="ja-JP" sz="3200" i="1" dirty="0">
                <a:ea typeface="MS PGothic" pitchFamily="34" charset="-128"/>
              </a:rPr>
              <a:t> </a:t>
            </a:r>
          </a:p>
          <a:p>
            <a:pPr indent="-364003"/>
            <a:r>
              <a:rPr lang="en-US" sz="3200" i="1" dirty="0">
                <a:ea typeface="ヒラギノ角ゴ Pro W3" charset="0"/>
                <a:cs typeface="ヒラギノ角ゴ Pro W3" charset="0"/>
              </a:rPr>
              <a:t>Not </a:t>
            </a:r>
            <a:r>
              <a:rPr lang="ja-JP" altLang="en-US" sz="3200" i="1">
                <a:ea typeface="MS PGothic" pitchFamily="34" charset="-128"/>
              </a:rPr>
              <a:t>“</a:t>
            </a:r>
            <a:r>
              <a:rPr lang="en-US" altLang="ja-JP" sz="3200" i="1" dirty="0">
                <a:ea typeface="MS PGothic" pitchFamily="34" charset="-128"/>
              </a:rPr>
              <a:t>Technical execution of moves by players.</a:t>
            </a:r>
            <a:r>
              <a:rPr lang="ja-JP" altLang="en-US" sz="3200" i="1">
                <a:ea typeface="MS PGothic" pitchFamily="34" charset="-128"/>
              </a:rPr>
              <a:t>”</a:t>
            </a:r>
            <a:r>
              <a:rPr lang="en-US" altLang="ja-JP" sz="3200" i="1" dirty="0">
                <a:ea typeface="MS PGothic" pitchFamily="34" charset="-128"/>
              </a:rPr>
              <a:t> (</a:t>
            </a:r>
            <a:r>
              <a:rPr lang="en-US" altLang="ja-JP" sz="3200" i="1" dirty="0" err="1">
                <a:ea typeface="MS PGothic" pitchFamily="34" charset="-128"/>
              </a:rPr>
              <a:t>eSports</a:t>
            </a:r>
            <a:r>
              <a:rPr lang="en-US" altLang="ja-JP" sz="3200" i="1" dirty="0">
                <a:ea typeface="MS PGothic" pitchFamily="34" charset="-128"/>
              </a:rPr>
              <a:t>)</a:t>
            </a:r>
            <a:endParaRPr lang="en-US" sz="3200" i="1" dirty="0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sz="5400" b="1" dirty="0">
                <a:ea typeface="ヒラギノ角ゴ Pro W3" charset="0"/>
                <a:cs typeface="ヒラギノ角ゴ Pro W3" charset="0"/>
              </a:rPr>
              <a:t>Dynamics</a:t>
            </a:r>
            <a:endParaRPr lang="en-US" b="1" dirty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sz="4000" dirty="0">
                <a:ea typeface="ヒラギノ角ゴ Pro W3" charset="0"/>
                <a:cs typeface="ヒラギノ角ゴ Pro W3" charset="0"/>
              </a:rPr>
              <a:t>The run-time behavior of the game-as-system. </a:t>
            </a:r>
          </a:p>
          <a:p>
            <a:pPr indent="-364003">
              <a:buNone/>
            </a:pPr>
            <a:endParaRPr lang="en-US" sz="4000" dirty="0">
              <a:ea typeface="ヒラギノ角ゴ Pro W3" charset="0"/>
              <a:cs typeface="ヒラギノ角ゴ Pro W3" charset="0"/>
            </a:endParaRPr>
          </a:p>
          <a:p>
            <a:pPr indent="-364003">
              <a:buNone/>
            </a:pPr>
            <a:r>
              <a:rPr lang="en-US" sz="4000" i="1" dirty="0">
                <a:ea typeface="ヒラギノ角ゴ Pro W3" charset="0"/>
                <a:cs typeface="ヒラギノ角ゴ Pro W3" charset="0"/>
              </a:rPr>
              <a:t>What happens when you play.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ヒラギノ角ゴ Pro W3" charset="-128"/>
              </a:rPr>
              <a:t>Meet the Faculty </a:t>
            </a:r>
          </a:p>
        </p:txBody>
      </p:sp>
    </p:spTree>
    <p:extLst>
      <p:ext uri="{BB962C8B-B14F-4D97-AF65-F5344CB8AC3E}">
        <p14:creationId xmlns:p14="http://schemas.microsoft.com/office/powerpoint/2010/main" val="10474565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sz="5400" b="1" dirty="0">
                <a:ea typeface="ヒラギノ角ゴ Pro W3" charset="0"/>
                <a:cs typeface="ヒラギノ角ゴ Pro W3" charset="0"/>
              </a:rPr>
              <a:t>Aesthetics</a:t>
            </a:r>
            <a:endParaRPr lang="en-US" b="1" dirty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sz="3600" dirty="0">
                <a:ea typeface="ヒラギノ角ゴ Pro W3" charset="0"/>
                <a:cs typeface="ヒラギノ角ゴ Pro W3" charset="0"/>
              </a:rPr>
              <a:t>The emotional content of the game.  </a:t>
            </a:r>
            <a:br>
              <a:rPr lang="en-US" sz="3600" dirty="0">
                <a:ea typeface="ヒラギノ角ゴ Pro W3" charset="0"/>
                <a:cs typeface="ヒラギノ角ゴ Pro W3" charset="0"/>
              </a:rPr>
            </a:br>
            <a:endParaRPr lang="en-US" sz="3600" dirty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600" i="1" dirty="0">
                <a:ea typeface="ヒラギノ角ゴ Pro W3" charset="0"/>
                <a:cs typeface="ヒラギノ角ゴ Pro W3" charset="0"/>
              </a:rPr>
              <a:t>How players feel when they play.</a:t>
            </a:r>
            <a:endParaRPr lang="en-US" sz="3600" dirty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600" i="1" dirty="0">
                <a:ea typeface="ヒラギノ角ゴ Pro W3" charset="0"/>
                <a:cs typeface="ヒラギノ角ゴ Pro W3" charset="0"/>
              </a:rPr>
              <a:t>Not just visual or sensory qualities.</a:t>
            </a:r>
          </a:p>
          <a:p>
            <a:pPr indent="-364003"/>
            <a:r>
              <a:rPr lang="en-US" sz="3600" dirty="0">
                <a:ea typeface="ヒラギノ角ゴ Pro W3" charset="0"/>
                <a:cs typeface="ヒラギノ角ゴ Pro W3" charset="0"/>
              </a:rPr>
              <a:t>Cognitive</a:t>
            </a:r>
            <a:r>
              <a:rPr lang="en-US" sz="3600" b="1" i="1" dirty="0">
                <a:ea typeface="ヒラギノ角ゴ Pro W3" charset="0"/>
                <a:cs typeface="ヒラギノ角ゴ Pro W3" charset="0"/>
              </a:rPr>
              <a:t> </a:t>
            </a:r>
            <a:r>
              <a:rPr lang="en-US" sz="3600" i="1" dirty="0">
                <a:ea typeface="ヒラギノ角ゴ Pro W3" charset="0"/>
                <a:cs typeface="ヒラギノ角ゴ Pro W3" charset="0"/>
              </a:rPr>
              <a:t>rather than </a:t>
            </a:r>
            <a:r>
              <a:rPr lang="en-US" sz="3600" dirty="0">
                <a:ea typeface="ヒラギノ角ゴ Pro W3" charset="0"/>
                <a:cs typeface="ヒラギノ角ゴ Pro W3" charset="0"/>
              </a:rPr>
              <a:t>Behavioral</a:t>
            </a:r>
            <a:r>
              <a:rPr lang="en-US" sz="3600" i="1" dirty="0">
                <a:ea typeface="ヒラギノ角ゴ Pro W3" charset="0"/>
                <a:cs typeface="ヒラギノ角ゴ Pro W3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Designer/Player Relationship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9810312" y="25146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711015" y="26162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711016" y="3937000"/>
            <a:ext cx="1496521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Designer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10055781" y="3824817"/>
            <a:ext cx="1131036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Player</a:t>
            </a:r>
          </a:p>
        </p:txBody>
      </p:sp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7896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7897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rgbClr val="1F497D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cxnSp>
        <p:nvCxnSpPr>
          <p:cNvPr id="37898" name="AutoShape 11"/>
          <p:cNvCxnSpPr>
            <a:cxnSpLocks noChangeShapeType="1"/>
            <a:stCxn id="37895" idx="3"/>
            <a:endCxn id="37897" idx="1"/>
          </p:cNvCxnSpPr>
          <p:nvPr/>
        </p:nvCxnSpPr>
        <p:spPr bwMode="auto">
          <a:xfrm>
            <a:off x="4346501" y="3390900"/>
            <a:ext cx="550190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lg"/>
          </a:ln>
        </p:spPr>
      </p:cxnSp>
      <p:cxnSp>
        <p:nvCxnSpPr>
          <p:cNvPr id="37899" name="AutoShape 12"/>
          <p:cNvCxnSpPr>
            <a:cxnSpLocks noChangeShapeType="1"/>
            <a:stCxn id="37897" idx="3"/>
            <a:endCxn id="37896" idx="1"/>
          </p:cNvCxnSpPr>
          <p:nvPr/>
        </p:nvCxnSpPr>
        <p:spPr bwMode="auto">
          <a:xfrm>
            <a:off x="7182096" y="3390900"/>
            <a:ext cx="450733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lg"/>
          </a:ln>
        </p:spPr>
      </p:cxn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9810312" y="25146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8915" name="Text Box 7"/>
          <p:cNvSpPr txBox="1">
            <a:spLocks noChangeArrowheads="1"/>
          </p:cNvSpPr>
          <p:nvPr/>
        </p:nvSpPr>
        <p:spPr bwMode="auto">
          <a:xfrm>
            <a:off x="10055781" y="3824817"/>
            <a:ext cx="1131036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Player</a:t>
            </a:r>
          </a:p>
        </p:txBody>
      </p:sp>
      <p:sp>
        <p:nvSpPr>
          <p:cNvPr id="38916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8917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8918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Player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Perspective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>
            <a:off x="2243083" y="2895600"/>
            <a:ext cx="8125883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lIns="121899" tIns="60949" rIns="121899" bIns="60949"/>
          <a:lstStyle/>
          <a:p>
            <a:endParaRPr lang="en-US"/>
          </a:p>
        </p:txBody>
      </p:sp>
      <p:cxnSp>
        <p:nvCxnSpPr>
          <p:cNvPr id="38921" name="AutoShape 11"/>
          <p:cNvCxnSpPr>
            <a:cxnSpLocks noChangeShapeType="1"/>
          </p:cNvCxnSpPr>
          <p:nvPr/>
        </p:nvCxnSpPr>
        <p:spPr bwMode="auto">
          <a:xfrm>
            <a:off x="4346501" y="3390900"/>
            <a:ext cx="55019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38922" name="AutoShape 12"/>
          <p:cNvCxnSpPr>
            <a:cxnSpLocks noChangeShapeType="1"/>
          </p:cNvCxnSpPr>
          <p:nvPr/>
        </p:nvCxnSpPr>
        <p:spPr bwMode="auto">
          <a:xfrm>
            <a:off x="7182096" y="3390900"/>
            <a:ext cx="450733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Designer</a:t>
            </a:r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Perspective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cxnSp>
        <p:nvCxnSpPr>
          <p:cNvPr id="39939" name="AutoShape 4"/>
          <p:cNvCxnSpPr>
            <a:cxnSpLocks noChangeShapeType="1"/>
          </p:cNvCxnSpPr>
          <p:nvPr/>
        </p:nvCxnSpPr>
        <p:spPr bwMode="auto">
          <a:xfrm flipH="1">
            <a:off x="7220187" y="3390900"/>
            <a:ext cx="45496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39940" name="AutoShape 5"/>
          <p:cNvCxnSpPr>
            <a:cxnSpLocks noChangeShapeType="1"/>
          </p:cNvCxnSpPr>
          <p:nvPr/>
        </p:nvCxnSpPr>
        <p:spPr bwMode="auto">
          <a:xfrm flipH="1">
            <a:off x="4367663" y="3390900"/>
            <a:ext cx="554422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711015" y="26162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11016" y="3937000"/>
            <a:ext cx="1496521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Designer</a:t>
            </a:r>
          </a:p>
        </p:txBody>
      </p:sp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sp>
        <p:nvSpPr>
          <p:cNvPr id="39946" name="Line 11"/>
          <p:cNvSpPr>
            <a:spLocks noChangeShapeType="1"/>
          </p:cNvSpPr>
          <p:nvPr/>
        </p:nvSpPr>
        <p:spPr bwMode="auto">
          <a:xfrm>
            <a:off x="1726750" y="2895600"/>
            <a:ext cx="8125883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lIns="121899" tIns="60949" rIns="121899" bIns="60949"/>
          <a:lstStyle/>
          <a:p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MDA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1930400"/>
            <a:ext cx="10766795" cy="44450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sz="40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</a:t>
            </a:r>
            <a:r>
              <a:rPr lang="ja-JP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z="4000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Taxonomy</a:t>
            </a:r>
            <a:r>
              <a:rPr lang="ja-JP" altLang="en-US" sz="400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sz="4000" dirty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of Design Knowledge</a:t>
            </a:r>
          </a:p>
          <a:p>
            <a:pPr lvl="1"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Aesthetics</a:t>
            </a:r>
          </a:p>
          <a:p>
            <a:pPr lvl="1"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Dynamics</a:t>
            </a:r>
          </a:p>
          <a:p>
            <a:pPr lvl="1"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Mechanics</a:t>
            </a:r>
          </a:p>
          <a:p>
            <a:pPr lvl="1"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…and the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interactions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between them.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 at 2:45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Make sure your rules are written down.</a:t>
            </a:r>
          </a:p>
        </p:txBody>
      </p:sp>
    </p:spTree>
    <p:extLst>
      <p:ext uri="{BB962C8B-B14F-4D97-AF65-F5344CB8AC3E}">
        <p14:creationId xmlns:p14="http://schemas.microsoft.com/office/powerpoint/2010/main" val="24868101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Send two testers to other tables.  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Test until 3:15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906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99859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Good for understanding existing games.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Use these techniques for games in progress.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Process is quick and cheap.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You don’t need programmers or artists.</a:t>
            </a:r>
          </a:p>
        </p:txBody>
      </p:sp>
    </p:spTree>
    <p:extLst>
      <p:ext uri="{BB962C8B-B14F-4D97-AF65-F5344CB8AC3E}">
        <p14:creationId xmlns:p14="http://schemas.microsoft.com/office/powerpoint/2010/main" val="41639765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231103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Can’t replace actual gameplay testing.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give you a head start and keep you focused.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Creates a vocabulary to use when discussing your game.</a:t>
            </a:r>
          </a:p>
          <a:p>
            <a:pPr>
              <a:lnSpc>
                <a:spcPct val="10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be used as a tool to educate other team members. Have them play, too!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2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sz="quarter" idx="4294967295"/>
          </p:nvPr>
        </p:nvSpPr>
        <p:spPr bwMode="auto">
          <a:xfrm>
            <a:off x="0" y="2006600"/>
            <a:ext cx="107664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indent="-363976"/>
            <a:r>
              <a:rPr lang="en-US" altLang="en-US">
                <a:ea typeface="ヒラギノ角ゴ Pro W3" charset="-128"/>
              </a:rPr>
              <a:t>Concepts </a:t>
            </a:r>
          </a:p>
          <a:p>
            <a:pPr indent="-363976"/>
            <a:r>
              <a:rPr lang="en-US" altLang="en-US">
                <a:ea typeface="ヒラギノ角ゴ Pro W3" charset="-128"/>
              </a:rPr>
              <a:t>Communication</a:t>
            </a:r>
          </a:p>
          <a:p>
            <a:pPr indent="-363976"/>
            <a:r>
              <a:rPr lang="en-US" altLang="en-US">
                <a:ea typeface="ヒラギノ角ゴ Pro W3" charset="-128"/>
              </a:rPr>
              <a:t>Process</a:t>
            </a:r>
          </a:p>
          <a:p>
            <a:pPr indent="-363976"/>
            <a:r>
              <a:rPr lang="en-US" altLang="en-US">
                <a:ea typeface="ヒラギノ角ゴ Pro W3" charset="-128"/>
              </a:rPr>
              <a:t>Sanity</a:t>
            </a:r>
          </a:p>
          <a:p>
            <a:pPr indent="-363976"/>
            <a:r>
              <a:rPr lang="en-US" altLang="en-US">
                <a:ea typeface="ヒラギノ角ゴ Pro W3" charset="-128"/>
              </a:rPr>
              <a:t>Ideas</a:t>
            </a:r>
          </a:p>
        </p:txBody>
      </p:sp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889000"/>
            <a:ext cx="10766425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ヒラギノ角ゴ Pro W3" charset="-128"/>
              </a:rPr>
              <a:t>How We Can Help You</a:t>
            </a:r>
          </a:p>
        </p:txBody>
      </p:sp>
    </p:spTree>
    <p:extLst>
      <p:ext uri="{BB962C8B-B14F-4D97-AF65-F5344CB8AC3E}">
        <p14:creationId xmlns:p14="http://schemas.microsoft.com/office/powerpoint/2010/main" val="10669767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 bwMode="auto">
          <a:xfrm>
            <a:off x="711015" y="425875"/>
            <a:ext cx="10766795" cy="10414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>
                <a:ea typeface="ヒラギノ角ゴ Pro W3" charset="0"/>
                <a:cs typeface="ヒラギノ角ゴ Pro W3" charset="0"/>
              </a:rPr>
              <a:t>Short Break</a:t>
            </a:r>
            <a:r>
              <a:rPr lang="en-US" dirty="0"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ea typeface="ヒラギノ角ゴ Pro W3" charset="0"/>
                <a:cs typeface="ヒラギノ角ゴ Pro W3" charset="0"/>
              </a:rPr>
            </a:br>
            <a:r>
              <a:rPr lang="en-US" sz="3200" i="1" dirty="0">
                <a:ea typeface="ヒラギノ角ゴ Pro W3" charset="0"/>
                <a:cs typeface="ヒラギノ角ゴ Pro W3" charset="0"/>
              </a:rPr>
              <a:t>Electives Start at 3:35</a:t>
            </a:r>
            <a:r>
              <a:rPr lang="en-US" dirty="0"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ea typeface="ヒラギノ角ゴ Pro W3" charset="0"/>
                <a:cs typeface="ヒラギノ角ゴ Pro W3" charset="0"/>
              </a:rPr>
            </a:br>
            <a:endParaRPr lang="en-US" dirty="0">
              <a:ea typeface="ヒラギノ角ゴ Pro W3" charset="0"/>
              <a:cs typeface="ヒラギノ角ゴ Pro W3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899909"/>
              </p:ext>
            </p:extLst>
          </p:nvPr>
        </p:nvGraphicFramePr>
        <p:xfrm>
          <a:off x="762000" y="1809750"/>
          <a:ext cx="9897692" cy="4158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8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89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3899">
                <a:tc>
                  <a:txBody>
                    <a:bodyPr/>
                    <a:lstStyle/>
                    <a:p>
                      <a:r>
                        <a:rPr lang="en-US" sz="3600" dirty="0"/>
                        <a:t>Elective</a:t>
                      </a:r>
                    </a:p>
                  </a:txBody>
                  <a:tcPr marL="177889" marR="177889" marT="88951" marB="88951"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Room</a:t>
                      </a:r>
                    </a:p>
                  </a:txBody>
                  <a:tcPr marL="177889" marR="177889" marT="88951" marB="8895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222">
                <a:tc>
                  <a:txBody>
                    <a:bodyPr/>
                    <a:lstStyle/>
                    <a:p>
                      <a:r>
                        <a:rPr lang="en-US" sz="4400" dirty="0"/>
                        <a:t>Game of Games</a:t>
                      </a:r>
                    </a:p>
                  </a:txBody>
                  <a:tcPr marL="177889" marR="177889" marT="88951" marB="88951"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120</a:t>
                      </a:r>
                    </a:p>
                  </a:txBody>
                  <a:tcPr marL="177889" marR="177889" marT="88951" marB="8895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6222">
                <a:tc>
                  <a:txBody>
                    <a:bodyPr/>
                    <a:lstStyle/>
                    <a:p>
                      <a:r>
                        <a:rPr lang="en-US" sz="4400" dirty="0"/>
                        <a:t>Meaning as a Mechanic</a:t>
                      </a:r>
                    </a:p>
                  </a:txBody>
                  <a:tcPr marL="177889" marR="177889" marT="88951" marB="88951"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121</a:t>
                      </a:r>
                    </a:p>
                  </a:txBody>
                  <a:tcPr marL="177889" marR="177889" marT="88951" marB="8895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6222">
                <a:tc>
                  <a:txBody>
                    <a:bodyPr/>
                    <a:lstStyle/>
                    <a:p>
                      <a:r>
                        <a:rPr lang="en-US" sz="4400" dirty="0"/>
                        <a:t>Us vs. It</a:t>
                      </a:r>
                    </a:p>
                  </a:txBody>
                  <a:tcPr marL="177889" marR="177889" marT="88951" marB="88951"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123</a:t>
                      </a:r>
                    </a:p>
                  </a:txBody>
                  <a:tcPr marL="177889" marR="177889" marT="88951" marB="8895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6222">
                <a:tc>
                  <a:txBody>
                    <a:bodyPr/>
                    <a:lstStyle/>
                    <a:p>
                      <a:r>
                        <a:rPr lang="en-US" sz="4400" dirty="0"/>
                        <a:t>Horns of a Dilemma</a:t>
                      </a:r>
                    </a:p>
                  </a:txBody>
                  <a:tcPr marL="177889" marR="177889" marT="88951" marB="88951"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124</a:t>
                      </a:r>
                    </a:p>
                  </a:txBody>
                  <a:tcPr marL="177889" marR="177889" marT="88951" marB="8895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2006600"/>
            <a:ext cx="10766425" cy="36576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PvE, not PvP</a:t>
            </a:r>
          </a:p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Don’t bail on your group</a:t>
            </a:r>
          </a:p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Turn the devices off</a:t>
            </a:r>
          </a:p>
          <a:p>
            <a:pPr marL="0" indent="-363976">
              <a:lnSpc>
                <a:spcPct val="80000"/>
              </a:lnSpc>
            </a:pPr>
            <a:r>
              <a:rPr lang="en-US" altLang="en-US" sz="3199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Grab a pen</a:t>
            </a:r>
          </a:p>
          <a:p>
            <a:pPr marL="0" indent="-363976">
              <a:lnSpc>
                <a:spcPct val="80000"/>
              </a:lnSpc>
            </a:pPr>
            <a:endParaRPr lang="en-US" altLang="en-US" sz="3199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-128"/>
            </a:endParaRPr>
          </a:p>
          <a:p>
            <a:pPr marL="0" indent="-363976">
              <a:lnSpc>
                <a:spcPct val="80000"/>
              </a:lnSpc>
              <a:buNone/>
            </a:pPr>
            <a:r>
              <a:rPr lang="en-US" altLang="en-US" sz="3199" i="1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Last but not least…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0"/>
            <a:ext cx="10766425" cy="1041400"/>
          </a:xfrm>
          <a:prstGeom prst="rect">
            <a:avLst/>
          </a:prstGeom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-128"/>
              </a:rPr>
              <a:t>A Few Ground Rules</a:t>
            </a:r>
          </a:p>
        </p:txBody>
      </p:sp>
    </p:spTree>
    <p:extLst>
      <p:ext uri="{BB962C8B-B14F-4D97-AF65-F5344CB8AC3E}">
        <p14:creationId xmlns:p14="http://schemas.microsoft.com/office/powerpoint/2010/main" val="9276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p" autoUpdateAnimBg="0"/>
    </p:bldLst>
  </p:timing>
</p:sld>
</file>

<file path=ppt/theme/theme1.xml><?xml version="1.0" encoding="utf-8"?>
<a:theme xmlns:a="http://schemas.openxmlformats.org/drawingml/2006/main" name="Blank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DC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47157</TotalTime>
  <Words>940</Words>
  <Application>Microsoft Office PowerPoint</Application>
  <PresentationFormat>Custom</PresentationFormat>
  <Paragraphs>495</Paragraphs>
  <Slides>80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99" baseType="lpstr">
      <vt:lpstr>Calibri Light</vt:lpstr>
      <vt:lpstr>Wingdings</vt:lpstr>
      <vt:lpstr>MS PGothic</vt:lpstr>
      <vt:lpstr>ヒラギノ角ゴ Pro W3</vt:lpstr>
      <vt:lpstr>Webdings</vt:lpstr>
      <vt:lpstr>Arial Narrow</vt:lpstr>
      <vt:lpstr>Candara</vt:lpstr>
      <vt:lpstr>Arial Black</vt:lpstr>
      <vt:lpstr>MS PGothic</vt:lpstr>
      <vt:lpstr>Trebuchet MS</vt:lpstr>
      <vt:lpstr>Arial</vt:lpstr>
      <vt:lpstr>Verdana</vt:lpstr>
      <vt:lpstr>Calibri</vt:lpstr>
      <vt:lpstr>Times New Roman</vt:lpstr>
      <vt:lpstr>Geneva</vt:lpstr>
      <vt:lpstr>Blank Master</vt:lpstr>
      <vt:lpstr>GDC14</vt:lpstr>
      <vt:lpstr>Acrobat Document</vt:lpstr>
      <vt:lpstr>Image</vt:lpstr>
      <vt:lpstr>Game Design Workshop  </vt:lpstr>
      <vt:lpstr>About The Workshop</vt:lpstr>
      <vt:lpstr>What It’s NOT about…</vt:lpstr>
      <vt:lpstr>In Other Words...</vt:lpstr>
      <vt:lpstr>What You’ll be Doing</vt:lpstr>
      <vt:lpstr>Schedule</vt:lpstr>
      <vt:lpstr>Meet the Faculty </vt:lpstr>
      <vt:lpstr>How We Can Help You</vt:lpstr>
      <vt:lpstr>A Few Ground Rules</vt:lpstr>
      <vt:lpstr>Fail Fast!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exercises are longer</vt:lpstr>
      <vt:lpstr>Channel your inner kindergartener…</vt:lpstr>
      <vt:lpstr>PowerPoint Presentation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PowerPoint Presentation</vt:lpstr>
      <vt:lpstr>Paper Simulation</vt:lpstr>
      <vt:lpstr>Example Game</vt:lpstr>
      <vt:lpstr>Example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</vt:lpstr>
      <vt:lpstr>Brainstorm</vt:lpstr>
      <vt:lpstr>PowerPoint Presentation</vt:lpstr>
      <vt:lpstr>PowerPoint Presentation</vt:lpstr>
      <vt:lpstr>Build a Paper Version</vt:lpstr>
      <vt:lpstr>Lunch</vt:lpstr>
      <vt:lpstr>Alpha Deadline at 2:00</vt:lpstr>
      <vt:lpstr>How do we get from…</vt:lpstr>
      <vt:lpstr>To…</vt:lpstr>
      <vt:lpstr>What’s missing?</vt:lpstr>
      <vt:lpstr>The causal link…</vt:lpstr>
      <vt:lpstr>Games As Software</vt:lpstr>
      <vt:lpstr>This is a systems view of games.</vt:lpstr>
      <vt:lpstr>A Design Vocabulary</vt:lpstr>
      <vt:lpstr>A Design Vocabulary</vt:lpstr>
      <vt:lpstr>A Design Vocabulary</vt:lpstr>
      <vt:lpstr>A Design Vocabulary</vt:lpstr>
      <vt:lpstr>The MDA Framework</vt:lpstr>
      <vt:lpstr>The MDA Framework</vt:lpstr>
      <vt:lpstr>Mechanics</vt:lpstr>
      <vt:lpstr>Dynamics</vt:lpstr>
      <vt:lpstr>Aesthetics</vt:lpstr>
      <vt:lpstr>The Designer/Player Relationship</vt:lpstr>
      <vt:lpstr>The Player’s Perspective</vt:lpstr>
      <vt:lpstr>The Designer’s Perspective</vt:lpstr>
      <vt:lpstr>MDA</vt:lpstr>
      <vt:lpstr>Beta Test at 2:45</vt:lpstr>
      <vt:lpstr>Beta Test</vt:lpstr>
      <vt:lpstr>Discussion</vt:lpstr>
      <vt:lpstr>Using Paper Prototypes</vt:lpstr>
      <vt:lpstr>Using Paper Prototypes</vt:lpstr>
      <vt:lpstr>Short Break Electives Start at 3:35 </vt:lpstr>
    </vt:vector>
  </TitlesOfParts>
  <Company>Stonetronix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Simulations</dc:title>
  <dc:creator>Stone Librande</dc:creator>
  <cp:keywords>GDC 2016</cp:keywords>
  <cp:lastModifiedBy>Stone Librande</cp:lastModifiedBy>
  <cp:revision>2114</cp:revision>
  <cp:lastPrinted>2015-03-02T08:24:00Z</cp:lastPrinted>
  <dcterms:created xsi:type="dcterms:W3CDTF">2004-03-07T19:53:40Z</dcterms:created>
  <dcterms:modified xsi:type="dcterms:W3CDTF">2017-02-26T19:58:13Z</dcterms:modified>
</cp:coreProperties>
</file>