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vml" ContentType="application/vnd.openxmlformats-officedocument.vmlDrawi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embeddings/oleObject1.bin" ContentType="application/vnd.openxmlformats-officedocument.oleObject"/>
  <Override PartName="/ppt/notesSlides/notesSlide3.xml" ContentType="application/vnd.openxmlformats-officedocument.presentationml.notesSlide+xml"/>
  <Override PartName="/ppt/embeddings/oleObject2.bin" ContentType="application/vnd.openxmlformats-officedocument.oleObject"/>
  <Override PartName="/ppt/notesSlides/notesSlide4.xml" ContentType="application/vnd.openxmlformats-officedocument.presentationml.notesSlide+xml"/>
  <Override PartName="/ppt/embeddings/oleObject3.bin" ContentType="application/vnd.openxmlformats-officedocument.oleObject"/>
  <Override PartName="/ppt/notesSlides/notesSlide5.xml" ContentType="application/vnd.openxmlformats-officedocument.presentationml.notesSlide+xml"/>
  <Override PartName="/ppt/embeddings/oleObject4.bin" ContentType="application/vnd.openxmlformats-officedocument.oleObject"/>
  <Override PartName="/ppt/notesSlides/notesSlide6.xml" ContentType="application/vnd.openxmlformats-officedocument.presentationml.notesSlide+xml"/>
  <Override PartName="/ppt/embeddings/oleObject5.bin" ContentType="application/vnd.openxmlformats-officedocument.oleObject"/>
  <Override PartName="/ppt/notesSlides/notesSlide7.xml" ContentType="application/vnd.openxmlformats-officedocument.presentationml.notesSlide+xml"/>
  <Override PartName="/ppt/embeddings/oleObject6.bin" ContentType="application/vnd.openxmlformats-officedocument.oleObject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embeddings/oleObject7.bin" ContentType="application/vnd.openxmlformats-officedocument.oleObject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embeddings/oleObject8.bin" ContentType="application/vnd.openxmlformats-officedocument.oleObject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9" r:id="rId1"/>
  </p:sldMasterIdLst>
  <p:notesMasterIdLst>
    <p:notesMasterId r:id="rId36"/>
  </p:notesMasterIdLst>
  <p:sldIdLst>
    <p:sldId id="385" r:id="rId2"/>
    <p:sldId id="484" r:id="rId3"/>
    <p:sldId id="485" r:id="rId4"/>
    <p:sldId id="486" r:id="rId5"/>
    <p:sldId id="487" r:id="rId6"/>
    <p:sldId id="488" r:id="rId7"/>
    <p:sldId id="489" r:id="rId8"/>
    <p:sldId id="490" r:id="rId9"/>
    <p:sldId id="491" r:id="rId10"/>
    <p:sldId id="543" r:id="rId11"/>
    <p:sldId id="494" r:id="rId12"/>
    <p:sldId id="495" r:id="rId13"/>
    <p:sldId id="496" r:id="rId14"/>
    <p:sldId id="497" r:id="rId15"/>
    <p:sldId id="498" r:id="rId16"/>
    <p:sldId id="503" r:id="rId17"/>
    <p:sldId id="504" r:id="rId18"/>
    <p:sldId id="546" r:id="rId19"/>
    <p:sldId id="547" r:id="rId20"/>
    <p:sldId id="544" r:id="rId21"/>
    <p:sldId id="507" r:id="rId22"/>
    <p:sldId id="508" r:id="rId23"/>
    <p:sldId id="533" r:id="rId24"/>
    <p:sldId id="534" r:id="rId25"/>
    <p:sldId id="542" r:id="rId26"/>
    <p:sldId id="535" r:id="rId27"/>
    <p:sldId id="548" r:id="rId28"/>
    <p:sldId id="545" r:id="rId29"/>
    <p:sldId id="536" r:id="rId30"/>
    <p:sldId id="537" r:id="rId31"/>
    <p:sldId id="538" r:id="rId32"/>
    <p:sldId id="539" r:id="rId33"/>
    <p:sldId id="540" r:id="rId34"/>
    <p:sldId id="541" r:id="rId35"/>
  </p:sldIdLst>
  <p:sldSz cx="9144000" cy="5143500" type="screen16x9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C0C0C0"/>
    <a:srgbClr val="B2B2B2"/>
    <a:srgbClr val="0099CC"/>
    <a:srgbClr val="33CCCC"/>
    <a:srgbClr val="FF6600"/>
    <a:srgbClr val="606F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4" autoAdjust="0"/>
    <p:restoredTop sz="80848" autoAdjust="0"/>
  </p:normalViewPr>
  <p:slideViewPr>
    <p:cSldViewPr>
      <p:cViewPr>
        <p:scale>
          <a:sx n="100" d="100"/>
          <a:sy n="100" d="100"/>
        </p:scale>
        <p:origin x="-1336" y="-27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728"/>
    </p:cViewPr>
  </p:sorterViewPr>
  <p:notesViewPr>
    <p:cSldViewPr>
      <p:cViewPr varScale="1">
        <p:scale>
          <a:sx n="83" d="100"/>
          <a:sy n="83" d="100"/>
        </p:scale>
        <p:origin x="-1992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interSettings" Target="printerSettings/printerSettings1.bin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96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24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24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0AE47231-13CF-4769-AA48-3A0AAE099A1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2867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F22EC36-4BDE-479D-B70C-618B5E690842}" type="slidenum">
              <a:rPr lang="en-US" smtClean="0"/>
              <a:pPr>
                <a:defRPr/>
              </a:pPr>
              <a:t>1</a:t>
            </a:fld>
            <a:endParaRPr lang="en-US" dirty="0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496CBA-87B6-41C7-9A3D-C634A96D0FD1}" type="slidenum">
              <a:rPr lang="en-US"/>
              <a:pPr/>
              <a:t>11</a:t>
            </a:fld>
            <a:endParaRPr lang="en-US"/>
          </a:p>
        </p:txBody>
      </p:sp>
      <p:sp>
        <p:nvSpPr>
          <p:cNvPr id="194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973CEF-B927-4530-A53D-68A892AD0808}" type="slidenum">
              <a:rPr lang="en-US"/>
              <a:pPr/>
              <a:t>12</a:t>
            </a:fld>
            <a:endParaRPr lang="en-US"/>
          </a:p>
        </p:txBody>
      </p:sp>
      <p:sp>
        <p:nvSpPr>
          <p:cNvPr id="22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31B1B3-31A5-4448-8767-E0C2BBEE4F5E}" type="slidenum">
              <a:rPr lang="en-US"/>
              <a:pPr/>
              <a:t>13</a:t>
            </a:fld>
            <a:endParaRPr lang="en-US"/>
          </a:p>
        </p:txBody>
      </p:sp>
      <p:sp>
        <p:nvSpPr>
          <p:cNvPr id="222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EB650A-B302-4AB7-B3AA-EB838FCD318F}" type="slidenum">
              <a:rPr lang="en-US"/>
              <a:pPr/>
              <a:t>14</a:t>
            </a:fld>
            <a:endParaRPr lang="en-US"/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6960A3-3E3A-4362-BFE6-AB66BC1CD0BD}" type="slidenum">
              <a:rPr lang="en-US"/>
              <a:pPr/>
              <a:t>15</a:t>
            </a:fld>
            <a:endParaRPr lang="en-US"/>
          </a:p>
        </p:txBody>
      </p:sp>
      <p:sp>
        <p:nvSpPr>
          <p:cNvPr id="224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84E7481-8345-4774-A342-ACFA86830BF9}" type="slidenum">
              <a:rPr lang="en-US"/>
              <a:pPr/>
              <a:t>16</a:t>
            </a:fld>
            <a:endParaRPr lang="en-US"/>
          </a:p>
        </p:txBody>
      </p:sp>
      <p:sp>
        <p:nvSpPr>
          <p:cNvPr id="228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C5C924-4B82-4C16-82B7-A01802F4044A}" type="slidenum">
              <a:rPr lang="en-US"/>
              <a:pPr/>
              <a:t>17</a:t>
            </a:fld>
            <a:endParaRPr lang="en-US"/>
          </a:p>
        </p:txBody>
      </p:sp>
      <p:sp>
        <p:nvSpPr>
          <p:cNvPr id="211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Diablo card game</a:t>
            </a:r>
          </a:p>
          <a:p>
            <a:r>
              <a:rPr lang="en-US"/>
              <a:t>Kill monsters, get treasure, buy better stuff, kill bigger monsters, get bigger treasures…</a:t>
            </a:r>
          </a:p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C5C924-4B82-4C16-82B7-A01802F4044A}" type="slidenum">
              <a:rPr lang="en-US"/>
              <a:pPr/>
              <a:t>18</a:t>
            </a:fld>
            <a:endParaRPr lang="en-US"/>
          </a:p>
        </p:txBody>
      </p:sp>
      <p:sp>
        <p:nvSpPr>
          <p:cNvPr id="211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Diablo card game</a:t>
            </a:r>
          </a:p>
          <a:p>
            <a:r>
              <a:rPr lang="en-US"/>
              <a:t>Kill monsters, get treasure, buy better stuff, kill bigger monsters, get bigger treasures…</a:t>
            </a:r>
          </a:p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8F9195-BE56-413F-9CCA-81A34F44FB3C}" type="slidenum">
              <a:rPr lang="en-US"/>
              <a:pPr/>
              <a:t>21</a:t>
            </a:fld>
            <a:endParaRPr lang="en-US"/>
          </a:p>
        </p:txBody>
      </p:sp>
      <p:sp>
        <p:nvSpPr>
          <p:cNvPr id="229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3F30E5-B261-45A8-BBE6-C069CDCC8CA1}" type="slidenum">
              <a:rPr lang="en-US"/>
              <a:pPr/>
              <a:t>22</a:t>
            </a:fld>
            <a:endParaRPr lang="en-US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D874573-09DB-42E2-B8AC-D63B22689804}" type="slidenum">
              <a:rPr lang="en-US"/>
              <a:pPr/>
              <a:t>2</a:t>
            </a:fld>
            <a:endParaRPr lang="en-US"/>
          </a:p>
        </p:txBody>
      </p:sp>
      <p:sp>
        <p:nvSpPr>
          <p:cNvPr id="212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ED30B6-2B21-4274-AEED-34C2766A4183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D42D8F-7079-4652-8EBD-2336B01C2678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D42D8F-7079-4652-8EBD-2336B01C2678}" type="slidenum">
              <a:rPr lang="en-US" smtClean="0"/>
              <a:pPr/>
              <a:t>25</a:t>
            </a:fld>
            <a:endParaRPr lang="en-US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84137F-794D-434D-91DA-65663DCA1CFD}" type="slidenum">
              <a:rPr lang="en-US" smtClean="0"/>
              <a:pPr/>
              <a:t>26</a:t>
            </a:fld>
            <a:endParaRPr lang="en-US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84137F-794D-434D-91DA-65663DCA1CFD}" type="slidenum">
              <a:rPr lang="en-US" smtClean="0"/>
              <a:pPr/>
              <a:t>28</a:t>
            </a:fld>
            <a:endParaRPr lang="en-US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415293-7171-423E-B196-75DC3443EDF4}" type="slidenum">
              <a:rPr lang="en-US" smtClean="0"/>
              <a:pPr/>
              <a:t>30</a:t>
            </a:fld>
            <a:endParaRPr lang="en-US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73E098-A187-4EA9-A788-ABADE8E067EC}" type="slidenum">
              <a:rPr lang="en-US" smtClean="0"/>
              <a:pPr/>
              <a:t>32</a:t>
            </a:fld>
            <a:endParaRPr lang="en-US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4E5C445-1517-424D-A90D-BF7AC3C56E09}" type="slidenum">
              <a:rPr lang="en-US" smtClean="0"/>
              <a:pPr/>
              <a:t>33</a:t>
            </a:fld>
            <a:endParaRPr lang="en-US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AE448F-B49F-404A-9D8C-82ABD6B00671}" type="slidenum">
              <a:rPr lang="en-US"/>
              <a:pPr/>
              <a:t>3</a:t>
            </a:fld>
            <a:endParaRPr lang="en-US"/>
          </a:p>
        </p:txBody>
      </p:sp>
      <p:sp>
        <p:nvSpPr>
          <p:cNvPr id="214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4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21AD04-1B20-486E-885F-787351F407AB}" type="slidenum">
              <a:rPr lang="en-US"/>
              <a:pPr/>
              <a:t>4</a:t>
            </a:fld>
            <a:endParaRPr lang="en-US"/>
          </a:p>
        </p:txBody>
      </p:sp>
      <p:sp>
        <p:nvSpPr>
          <p:cNvPr id="215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C7C32B-16EB-42E2-9EBB-7C307F5E1F61}" type="slidenum">
              <a:rPr lang="en-US"/>
              <a:pPr/>
              <a:t>5</a:t>
            </a:fld>
            <a:endParaRPr lang="en-US"/>
          </a:p>
        </p:txBody>
      </p:sp>
      <p:sp>
        <p:nvSpPr>
          <p:cNvPr id="216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6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F6BF05F-9F4B-4751-82A7-ED37B409DB18}" type="slidenum">
              <a:rPr lang="en-US"/>
              <a:pPr/>
              <a:t>6</a:t>
            </a:fld>
            <a:endParaRPr lang="en-US"/>
          </a:p>
        </p:txBody>
      </p:sp>
      <p:sp>
        <p:nvSpPr>
          <p:cNvPr id="217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9A3B2D-B380-46F1-B82A-43C5C4644C5C}" type="slidenum">
              <a:rPr lang="en-US"/>
              <a:pPr/>
              <a:t>7</a:t>
            </a:fld>
            <a:endParaRPr lang="en-US"/>
          </a:p>
        </p:txBody>
      </p:sp>
      <p:sp>
        <p:nvSpPr>
          <p:cNvPr id="218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A4D9BB-9B75-4988-AD10-C62A522F6AFA}" type="slidenum">
              <a:rPr lang="en-US"/>
              <a:pPr/>
              <a:t>8</a:t>
            </a:fld>
            <a:endParaRPr lang="en-US"/>
          </a:p>
        </p:txBody>
      </p:sp>
      <p:sp>
        <p:nvSpPr>
          <p:cNvPr id="219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03E89E-8E72-4E2E-A54C-24481ACBC6C5}" type="slidenum">
              <a:rPr lang="en-US"/>
              <a:pPr/>
              <a:t>9</a:t>
            </a:fld>
            <a:endParaRPr lang="en-US"/>
          </a:p>
        </p:txBody>
      </p:sp>
      <p:sp>
        <p:nvSpPr>
          <p:cNvPr id="220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ndara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C00000"/>
              </a:buClr>
              <a:defRPr>
                <a:latin typeface="Candara" pitchFamily="34" charset="0"/>
              </a:defRPr>
            </a:lvl1pPr>
            <a:lvl2pPr>
              <a:buClr>
                <a:schemeClr val="bg2">
                  <a:lumMod val="75000"/>
                </a:schemeClr>
              </a:buClr>
              <a:buFont typeface="Wingdings" pitchFamily="2" charset="2"/>
              <a:buChar char="§"/>
              <a:defRPr>
                <a:latin typeface="Candara" pitchFamily="34" charset="0"/>
              </a:defRPr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514350"/>
            <a:ext cx="73152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1734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428750"/>
            <a:ext cx="73152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1750" name="Oval 22"/>
          <p:cNvSpPr>
            <a:spLocks noChangeArrowheads="1"/>
          </p:cNvSpPr>
          <p:nvPr/>
        </p:nvSpPr>
        <p:spPr bwMode="auto">
          <a:xfrm>
            <a:off x="8610600" y="4743450"/>
            <a:ext cx="457200" cy="342900"/>
          </a:xfrm>
          <a:prstGeom prst="ellipse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dirty="0">
              <a:latin typeface="Arial" charset="0"/>
              <a:cs typeface="+mn-cs"/>
            </a:endParaRPr>
          </a:p>
        </p:txBody>
      </p:sp>
      <p:pic>
        <p:nvPicPr>
          <p:cNvPr id="6" name="Picture 5" descr="hd-master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" y="0"/>
            <a:ext cx="9129234" cy="514349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rebuchet MS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606FAE"/>
        </a:buClr>
        <a:buChar char="•"/>
        <a:defRPr sz="32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Stone Sans ITC TT" pitchFamily="2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Stone Sans ITC TT" pitchFamily="2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Stone Sans ITC TT" pitchFamily="2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Stone Sans ITC TT" pitchFamily="2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Stone Sans ITC TT" pitchFamily="2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Stone Sans ITC TT" pitchFamily="2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Stone Sans ITC TT" pitchFamily="2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Stone Sans ITC TT" pitchFamily="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4" Type="http://schemas.openxmlformats.org/officeDocument/2006/relationships/oleObject" Target="../embeddings/oleObject7.bin"/><Relationship Id="rId5" Type="http://schemas.openxmlformats.org/officeDocument/2006/relationships/image" Target="../media/image8.png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4" Type="http://schemas.openxmlformats.org/officeDocument/2006/relationships/oleObject" Target="../embeddings/oleObject8.bin"/><Relationship Id="rId5" Type="http://schemas.openxmlformats.org/officeDocument/2006/relationships/image" Target="../media/image10.png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3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6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4" Type="http://schemas.openxmlformats.org/officeDocument/2006/relationships/oleObject" Target="../embeddings/oleObject2.bin"/><Relationship Id="rId5" Type="http://schemas.openxmlformats.org/officeDocument/2006/relationships/image" Target="../media/image3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4" Type="http://schemas.openxmlformats.org/officeDocument/2006/relationships/oleObject" Target="../embeddings/oleObject3.bin"/><Relationship Id="rId5" Type="http://schemas.openxmlformats.org/officeDocument/2006/relationships/image" Target="../media/image4.png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4" Type="http://schemas.openxmlformats.org/officeDocument/2006/relationships/oleObject" Target="../embeddings/oleObject4.bin"/><Relationship Id="rId5" Type="http://schemas.openxmlformats.org/officeDocument/2006/relationships/image" Target="../media/image4.png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4" Type="http://schemas.openxmlformats.org/officeDocument/2006/relationships/oleObject" Target="../embeddings/oleObject5.bin"/><Relationship Id="rId5" Type="http://schemas.openxmlformats.org/officeDocument/2006/relationships/image" Target="../media/image5.png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4" Type="http://schemas.openxmlformats.org/officeDocument/2006/relationships/oleObject" Target="../embeddings/oleObject6.bin"/><Relationship Id="rId5" Type="http://schemas.openxmlformats.org/officeDocument/2006/relationships/image" Target="../media/image5.png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per-b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3375" y="149595"/>
            <a:ext cx="5009650" cy="3488956"/>
          </a:xfrm>
          <a:prstGeom prst="rect">
            <a:avLst/>
          </a:prstGeom>
        </p:spPr>
      </p:pic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2438400" y="3867150"/>
            <a:ext cx="4267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606FAE"/>
              </a:buClr>
              <a:buSzTx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ndara" pitchFamily="34" charset="0"/>
                <a:ea typeface="+mn-ea"/>
                <a:cs typeface="+mn-cs"/>
              </a:rPr>
              <a:t>Stone Librande</a:t>
            </a: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606FAE"/>
              </a:buClr>
              <a:buSzTx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ndara" pitchFamily="34" charset="0"/>
                <a:ea typeface="+mn-ea"/>
                <a:cs typeface="+mn-cs"/>
              </a:rPr>
              <a:t>Lead Designer, Riot Games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057400" y="971550"/>
            <a:ext cx="51054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sz="4000" b="1" dirty="0" smtClean="0">
                <a:solidFill>
                  <a:schemeClr val="bg2">
                    <a:lumMod val="75000"/>
                  </a:schemeClr>
                </a:solidFill>
                <a:latin typeface="Candara" pitchFamily="34" charset="0"/>
              </a:rPr>
              <a:t>Paper Simulations</a:t>
            </a:r>
            <a:br>
              <a:rPr lang="en-US" sz="4000" b="1" dirty="0" smtClean="0">
                <a:solidFill>
                  <a:schemeClr val="bg2">
                    <a:lumMod val="75000"/>
                  </a:schemeClr>
                </a:solidFill>
                <a:latin typeface="Candara" pitchFamily="34" charset="0"/>
              </a:rPr>
            </a:br>
            <a:r>
              <a:rPr lang="en-US" b="1" dirty="0" smtClean="0">
                <a:solidFill>
                  <a:schemeClr val="bg2">
                    <a:lumMod val="75000"/>
                  </a:schemeClr>
                </a:solidFill>
                <a:latin typeface="Candara" pitchFamily="34" charset="0"/>
              </a:rPr>
              <a:t>of</a:t>
            </a:r>
            <a:r>
              <a:rPr lang="en-US" sz="4000" b="1" dirty="0" smtClean="0">
                <a:solidFill>
                  <a:schemeClr val="bg2">
                    <a:lumMod val="75000"/>
                  </a:schemeClr>
                </a:solidFill>
                <a:latin typeface="Candara" pitchFamily="34" charset="0"/>
              </a:rPr>
              <a:t/>
            </a:r>
            <a:br>
              <a:rPr lang="en-US" sz="4000" b="1" dirty="0" smtClean="0">
                <a:solidFill>
                  <a:schemeClr val="bg2">
                    <a:lumMod val="75000"/>
                  </a:schemeClr>
                </a:solidFill>
                <a:latin typeface="Candara" pitchFamily="34" charset="0"/>
              </a:rPr>
            </a:br>
            <a:r>
              <a:rPr lang="en-US" sz="4000" b="1" dirty="0" smtClean="0">
                <a:solidFill>
                  <a:schemeClr val="bg2">
                    <a:lumMod val="75000"/>
                  </a:schemeClr>
                </a:solidFill>
                <a:latin typeface="Candara" pitchFamily="34" charset="0"/>
              </a:rPr>
              <a:t>Digital Games</a:t>
            </a:r>
            <a:endParaRPr lang="en-US" sz="4000" b="1" kern="0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ndara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 xmlns:p14="http://schemas.microsoft.com/office/powerpoint/2010/main" spd="slow" advClick="0" advTm="1000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1950"/>
            <a:ext cx="7315200" cy="685800"/>
          </a:xfrm>
        </p:spPr>
        <p:txBody>
          <a:bodyPr/>
          <a:lstStyle/>
          <a:p>
            <a:r>
              <a:rPr lang="en-US" dirty="0"/>
              <a:t>Exercise #2</a:t>
            </a:r>
          </a:p>
        </p:txBody>
      </p:sp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79563" y="1478757"/>
            <a:ext cx="6419850" cy="3093244"/>
          </a:xfrm>
          <a:noFill/>
          <a:ln/>
        </p:spPr>
        <p:txBody>
          <a:bodyPr/>
          <a:lstStyle/>
          <a:p>
            <a:pPr>
              <a:spcBef>
                <a:spcPts val="1800"/>
              </a:spcBef>
            </a:pPr>
            <a:r>
              <a:rPr lang="en-US" sz="2800" b="0" dirty="0"/>
              <a:t>Simulate a video game using only pencils, index cards and dice</a:t>
            </a:r>
            <a:r>
              <a:rPr lang="en-US" sz="2800" b="0" dirty="0" smtClean="0"/>
              <a:t>.</a:t>
            </a:r>
            <a:endParaRPr lang="en-US" sz="2800" b="0" dirty="0"/>
          </a:p>
          <a:p>
            <a:pPr>
              <a:spcBef>
                <a:spcPts val="1800"/>
              </a:spcBef>
            </a:pPr>
            <a:r>
              <a:rPr lang="en-US" sz="2800" b="0" dirty="0"/>
              <a:t>Use it as a tool to help understand the game’s fundamental design principles</a:t>
            </a:r>
            <a:r>
              <a:rPr lang="en-US" sz="2800" b="0" dirty="0" smtClean="0"/>
              <a:t>.</a:t>
            </a:r>
            <a:endParaRPr lang="en-US" sz="2800" b="0" dirty="0"/>
          </a:p>
          <a:p>
            <a:pPr>
              <a:spcBef>
                <a:spcPts val="1800"/>
              </a:spcBef>
            </a:pPr>
            <a:r>
              <a:rPr lang="en-US" sz="2800" b="0" dirty="0"/>
              <a:t>Don’t sweat the details.</a:t>
            </a:r>
          </a:p>
        </p:txBody>
      </p:sp>
    </p:spTree>
  </p:cSld>
  <p:clrMapOvr>
    <a:masterClrMapping/>
  </p:clrMapOvr>
  <p:transition xmlns:p14="http://schemas.microsoft.com/office/powerpoint/2010/main" spd="slow">
    <p:fade thruBlk="1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3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3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3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3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1" name="Rectangle 11"/>
          <p:cNvSpPr>
            <a:spLocks noChangeArrowheads="1"/>
          </p:cNvSpPr>
          <p:nvPr/>
        </p:nvSpPr>
        <p:spPr bwMode="auto">
          <a:xfrm>
            <a:off x="1905000" y="819150"/>
            <a:ext cx="53340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rgbClr val="990000"/>
              </a:buClr>
              <a:buFontTx/>
              <a:buChar char="•"/>
            </a:pPr>
            <a:r>
              <a:rPr lang="en-US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Tony Hawk’s Pro Skater</a:t>
            </a: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marL="342900" indent="-342900" algn="l">
              <a:spcBef>
                <a:spcPct val="20000"/>
              </a:spcBef>
              <a:buClr>
                <a:schemeClr val="accent2"/>
              </a:buClr>
            </a:pP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  <p:sp>
        <p:nvSpPr>
          <p:cNvPr id="10254" name="Rectangle 14"/>
          <p:cNvSpPr>
            <a:spLocks noGrp="1" noChangeArrowheads="1"/>
          </p:cNvSpPr>
          <p:nvPr>
            <p:ph type="title"/>
          </p:nvPr>
        </p:nvSpPr>
        <p:spPr>
          <a:xfrm>
            <a:off x="838200" y="171450"/>
            <a:ext cx="7315200" cy="685800"/>
          </a:xfrm>
          <a:noFill/>
          <a:ln/>
        </p:spPr>
        <p:txBody>
          <a:bodyPr/>
          <a:lstStyle/>
          <a:p>
            <a:r>
              <a:rPr lang="en-US" dirty="0"/>
              <a:t>Example Game</a:t>
            </a:r>
          </a:p>
        </p:txBody>
      </p:sp>
      <p:pic>
        <p:nvPicPr>
          <p:cNvPr id="9" name="Picture 8" descr="tonyhawk-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" y="1581150"/>
            <a:ext cx="4206981" cy="2981325"/>
          </a:xfrm>
          <a:prstGeom prst="rect">
            <a:avLst/>
          </a:prstGeom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 descr="tonyhawk-b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53000" y="1809750"/>
            <a:ext cx="4005368" cy="2838450"/>
          </a:xfrm>
          <a:prstGeom prst="rect">
            <a:avLst/>
          </a:prstGeom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5" name="Rectangle 13"/>
          <p:cNvSpPr>
            <a:spLocks noChangeArrowheads="1"/>
          </p:cNvSpPr>
          <p:nvPr/>
        </p:nvSpPr>
        <p:spPr bwMode="auto">
          <a:xfrm>
            <a:off x="762000" y="1485900"/>
            <a:ext cx="7696200" cy="306705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3319" name="Object 7"/>
          <p:cNvGraphicFramePr>
            <a:graphicFrameLocks noChangeAspect="1"/>
          </p:cNvGraphicFramePr>
          <p:nvPr/>
        </p:nvGraphicFramePr>
        <p:xfrm>
          <a:off x="1676400" y="1657350"/>
          <a:ext cx="5638800" cy="2428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0" name="Image" r:id="rId4" imgW="5079365" imgH="2539683" progId="">
                  <p:embed/>
                </p:oleObj>
              </mc:Choice>
              <mc:Fallback>
                <p:oleObj name="Image" r:id="rId4" imgW="5079365" imgH="2539683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1657350"/>
                        <a:ext cx="5638800" cy="2428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6" name="Rectangle 14"/>
          <p:cNvSpPr>
            <a:spLocks noGrp="1" noChangeArrowheads="1"/>
          </p:cNvSpPr>
          <p:nvPr>
            <p:ph type="title"/>
          </p:nvPr>
        </p:nvSpPr>
        <p:spPr>
          <a:xfrm>
            <a:off x="838200" y="171450"/>
            <a:ext cx="7315200" cy="685800"/>
          </a:xfrm>
          <a:noFill/>
          <a:ln/>
        </p:spPr>
        <p:txBody>
          <a:bodyPr/>
          <a:lstStyle/>
          <a:p>
            <a:r>
              <a:rPr lang="en-US"/>
              <a:t>Example Game</a:t>
            </a:r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1905000" y="819150"/>
            <a:ext cx="53340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rgbClr val="990000"/>
              </a:buClr>
              <a:buFontTx/>
              <a:buChar char="•"/>
            </a:pPr>
            <a:r>
              <a:rPr lang="en-US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Tony Hawk’s Pro Skater</a:t>
            </a: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marL="342900" indent="-342900" algn="l">
              <a:spcBef>
                <a:spcPct val="20000"/>
              </a:spcBef>
              <a:buClr>
                <a:schemeClr val="accent2"/>
              </a:buClr>
            </a:pP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3" name="Rectangle 3"/>
          <p:cNvSpPr>
            <a:spLocks noChangeArrowheads="1"/>
          </p:cNvSpPr>
          <p:nvPr/>
        </p:nvSpPr>
        <p:spPr bwMode="auto">
          <a:xfrm>
            <a:off x="304800" y="114300"/>
            <a:ext cx="23622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rgbClr val="990000"/>
              </a:buClr>
              <a:buFontTx/>
              <a:buChar char="•"/>
            </a:pPr>
            <a:r>
              <a:rPr lang="en-US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Asteroids</a:t>
            </a: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marL="342900" indent="-342900" algn="l">
              <a:spcBef>
                <a:spcPct val="20000"/>
              </a:spcBef>
              <a:buClr>
                <a:schemeClr val="accent2"/>
              </a:buClr>
            </a:pP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  <p:pic>
        <p:nvPicPr>
          <p:cNvPr id="209924" name="Picture 4" descr="asteroids-old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895600" y="133350"/>
            <a:ext cx="4495800" cy="449580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8900" name="Object 4"/>
          <p:cNvGraphicFramePr>
            <a:graphicFrameLocks noChangeAspect="1"/>
          </p:cNvGraphicFramePr>
          <p:nvPr/>
        </p:nvGraphicFramePr>
        <p:xfrm>
          <a:off x="2819400" y="209550"/>
          <a:ext cx="5892800" cy="441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4" name="Image" r:id="rId4" imgW="5079365" imgH="5079365" progId="">
                  <p:embed/>
                </p:oleObj>
              </mc:Choice>
              <mc:Fallback>
                <p:oleObj name="Image" r:id="rId4" imgW="5079365" imgH="5079365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209550"/>
                        <a:ext cx="5892800" cy="4419600"/>
                      </a:xfrm>
                      <a:prstGeom prst="rect">
                        <a:avLst/>
                      </a:prstGeom>
                      <a:solidFill>
                        <a:srgbClr val="606FAE"/>
                      </a:solidFill>
                      <a:ln w="2857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04800" y="114300"/>
            <a:ext cx="23622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rgbClr val="990000"/>
              </a:buClr>
              <a:buFontTx/>
              <a:buChar char="•"/>
            </a:pPr>
            <a:r>
              <a:rPr lang="en-US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Asteroids</a:t>
            </a: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marL="342900" indent="-342900" algn="l">
              <a:spcBef>
                <a:spcPct val="20000"/>
              </a:spcBef>
              <a:buClr>
                <a:schemeClr val="accent2"/>
              </a:buClr>
            </a:pP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112" name="Picture 8" descr="pic65609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819400" y="209550"/>
            <a:ext cx="5791200" cy="434340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04800" y="114300"/>
            <a:ext cx="23622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rgbClr val="990000"/>
              </a:buClr>
              <a:buFontTx/>
              <a:buChar char="•"/>
            </a:pPr>
            <a:r>
              <a:rPr lang="en-US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Warcraft</a:t>
            </a: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marL="342900" indent="-342900" algn="l">
              <a:spcBef>
                <a:spcPct val="20000"/>
              </a:spcBef>
              <a:buClr>
                <a:schemeClr val="accent2"/>
              </a:buClr>
            </a:pP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59055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 smtClean="0">
                <a:latin typeface="+mj-lt"/>
              </a:rPr>
              <a:t>The Board Game</a:t>
            </a:r>
            <a:endParaRPr lang="en-US" sz="1800" i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947" name="Picture 3" descr="warcards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514600" y="209550"/>
            <a:ext cx="4267200" cy="4445000"/>
          </a:xfrm>
          <a:prstGeom prst="rect">
            <a:avLst/>
          </a:prstGeom>
          <a:noFill/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4800" y="114300"/>
            <a:ext cx="23622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rgbClr val="990000"/>
              </a:buClr>
              <a:buFontTx/>
              <a:buChar char="•"/>
            </a:pPr>
            <a:r>
              <a:rPr lang="en-US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Warcraft</a:t>
            </a: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marL="342900" indent="-342900" algn="l">
              <a:spcBef>
                <a:spcPct val="20000"/>
              </a:spcBef>
              <a:buClr>
                <a:schemeClr val="accent2"/>
              </a:buClr>
            </a:pP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59055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 smtClean="0">
                <a:latin typeface="+mj-lt"/>
              </a:rPr>
              <a:t>The Card Game</a:t>
            </a:r>
            <a:endParaRPr lang="en-US" sz="1800" i="1" dirty="0">
              <a:latin typeface="+mj-lt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whatculture.com/wp-content/uploads/2012/06/monopoly_wow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27900">
            <a:off x="1328187" y="773557"/>
            <a:ext cx="6609006" cy="3304504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http://media1.gameinformer.com/imagefeed/featured/rovio/angrybirdsstarwars/toysangrybirdsstarwars_6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193311"/>
            <a:ext cx="5181600" cy="43661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57150"/>
            <a:ext cx="7315200" cy="685800"/>
          </a:xfrm>
        </p:spPr>
        <p:txBody>
          <a:bodyPr/>
          <a:lstStyle/>
          <a:p>
            <a:r>
              <a:rPr lang="en-US" dirty="0"/>
              <a:t>Take a digital game…</a:t>
            </a:r>
          </a:p>
        </p:txBody>
      </p:sp>
      <p:sp>
        <p:nvSpPr>
          <p:cNvPr id="47111" name="Rectangle 7"/>
          <p:cNvSpPr>
            <a:spLocks noChangeArrowheads="1"/>
          </p:cNvSpPr>
          <p:nvPr/>
        </p:nvSpPr>
        <p:spPr bwMode="auto">
          <a:xfrm>
            <a:off x="1028700" y="800100"/>
            <a:ext cx="7086600" cy="348615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47110" name="Object 6"/>
          <p:cNvGraphicFramePr>
            <a:graphicFrameLocks noChangeAspect="1"/>
          </p:cNvGraphicFramePr>
          <p:nvPr/>
        </p:nvGraphicFramePr>
        <p:xfrm>
          <a:off x="2482850" y="971550"/>
          <a:ext cx="4178300" cy="314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Image" r:id="rId4" imgW="4177778" imgH="4190476" progId="">
                  <p:embed/>
                </p:oleObj>
              </mc:Choice>
              <mc:Fallback>
                <p:oleObj name="Image" r:id="rId4" imgW="4177778" imgH="4190476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2850" y="971550"/>
                        <a:ext cx="4178300" cy="314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6-word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228600"/>
            <a:ext cx="8286750" cy="4381500"/>
          </a:xfrm>
          <a:prstGeom prst="rect">
            <a:avLst/>
          </a:prstGeom>
          <a:solidFill>
            <a:srgbClr val="606FAE"/>
          </a:solidFill>
          <a:ln w="19050" algn="ctr">
            <a:solidFill>
              <a:schemeClr val="bg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30000"/>
              </a:prstClr>
            </a:outerShdw>
          </a:effectLst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590" name="Picture 6" descr="civ-soren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667000" y="209550"/>
            <a:ext cx="5892800" cy="441960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28600" y="114300"/>
            <a:ext cx="23622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rgbClr val="990000"/>
              </a:buClr>
              <a:buFontTx/>
              <a:buChar char="•"/>
            </a:pPr>
            <a:r>
              <a:rPr lang="en-US" sz="28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Civilization</a:t>
            </a:r>
            <a:endParaRPr lang="en-US" sz="2800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marL="342900" indent="-342900" algn="l">
              <a:spcBef>
                <a:spcPct val="20000"/>
              </a:spcBef>
              <a:buClr>
                <a:schemeClr val="accent2"/>
              </a:buClr>
            </a:pP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526018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 smtClean="0">
                <a:latin typeface="+mj-lt"/>
              </a:rPr>
              <a:t>The Card Game</a:t>
            </a:r>
            <a:endParaRPr lang="en-US" sz="1800" i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09550"/>
            <a:ext cx="7315200" cy="685800"/>
          </a:xfrm>
        </p:spPr>
        <p:txBody>
          <a:bodyPr/>
          <a:lstStyle/>
          <a:p>
            <a:r>
              <a:rPr lang="en-US" dirty="0"/>
              <a:t>Exercise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2" y="1428750"/>
            <a:ext cx="8154987" cy="30861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3000" b="0" dirty="0"/>
              <a:t>Select a digital game</a:t>
            </a:r>
          </a:p>
          <a:p>
            <a:pPr>
              <a:lnSpc>
                <a:spcPct val="150000"/>
              </a:lnSpc>
            </a:pPr>
            <a:r>
              <a:rPr lang="en-US" sz="3000" b="0" dirty="0"/>
              <a:t>Make a paper prototype</a:t>
            </a:r>
          </a:p>
          <a:p>
            <a:pPr>
              <a:lnSpc>
                <a:spcPct val="150000"/>
              </a:lnSpc>
            </a:pPr>
            <a:r>
              <a:rPr lang="en-US" sz="3000" b="0" dirty="0"/>
              <a:t>What aesthetics survive the change in medium?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09550"/>
            <a:ext cx="7315200" cy="685800"/>
          </a:xfrm>
        </p:spPr>
        <p:txBody>
          <a:bodyPr/>
          <a:lstStyle/>
          <a:p>
            <a:r>
              <a:rPr lang="en-US" dirty="0" smtClean="0">
                <a:ea typeface="ヒラギノ角ゴ Pro W3" pitchFamily="48" charset="-128"/>
              </a:rPr>
              <a:t>Brainstorm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200150"/>
            <a:ext cx="7315200" cy="2438400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US" b="0" dirty="0" smtClean="0">
                <a:ea typeface="ヒラギノ角ゴ Pro W3" pitchFamily="48" charset="-128"/>
              </a:rPr>
              <a:t>Name some games to “unplug”</a:t>
            </a:r>
          </a:p>
          <a:p>
            <a:pPr>
              <a:lnSpc>
                <a:spcPct val="200000"/>
              </a:lnSpc>
            </a:pPr>
            <a:r>
              <a:rPr lang="en-US" b="0" dirty="0" smtClean="0">
                <a:ea typeface="ヒラギノ角ゴ Pro W3" pitchFamily="48" charset="-128"/>
              </a:rPr>
              <a:t>Break into groups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09550"/>
            <a:ext cx="4953000" cy="685800"/>
          </a:xfrm>
        </p:spPr>
        <p:txBody>
          <a:bodyPr/>
          <a:lstStyle/>
          <a:p>
            <a:r>
              <a:rPr lang="en-US" dirty="0" smtClean="0">
                <a:ea typeface="ヒラギノ角ゴ Pro W3" pitchFamily="48" charset="-128"/>
              </a:rPr>
              <a:t>Build a Paper Version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00150"/>
            <a:ext cx="8305800" cy="33528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What To Do</a:t>
            </a:r>
          </a:p>
          <a:p>
            <a:pPr lvl="1">
              <a:spcBef>
                <a:spcPts val="1800"/>
              </a:spcBef>
              <a:defRPr/>
            </a:pPr>
            <a:r>
              <a:rPr lang="en-US" sz="2600" dirty="0" smtClean="0"/>
              <a:t>Identify your game’s play aesthetics</a:t>
            </a:r>
          </a:p>
          <a:p>
            <a:pPr lvl="1">
              <a:spcBef>
                <a:spcPts val="1800"/>
              </a:spcBef>
              <a:defRPr/>
            </a:pPr>
            <a:r>
              <a:rPr lang="en-US" sz="2600" dirty="0" smtClean="0"/>
              <a:t>Choose one aesthetic element to capture</a:t>
            </a:r>
          </a:p>
          <a:p>
            <a:pPr lvl="1">
              <a:spcBef>
                <a:spcPts val="1800"/>
              </a:spcBef>
              <a:defRPr/>
            </a:pPr>
            <a:r>
              <a:rPr lang="en-US" sz="2600" dirty="0" smtClean="0"/>
              <a:t>Write it down and put it in the middle of your table</a:t>
            </a:r>
          </a:p>
          <a:p>
            <a:pPr lvl="1">
              <a:spcBef>
                <a:spcPts val="1800"/>
              </a:spcBef>
              <a:defRPr/>
            </a:pPr>
            <a:r>
              <a:rPr lang="en-US" sz="2600" dirty="0" smtClean="0"/>
              <a:t>Identify the game actions that create that feeling</a:t>
            </a:r>
            <a:endParaRPr lang="en-US" sz="26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 uiExpand="1" build="p" bldLvl="2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09550"/>
            <a:ext cx="7315200" cy="685800"/>
          </a:xfrm>
        </p:spPr>
        <p:txBody>
          <a:bodyPr/>
          <a:lstStyle/>
          <a:p>
            <a:r>
              <a:rPr lang="en-US" dirty="0" smtClean="0">
                <a:ea typeface="ヒラギノ角ゴ Pro W3" pitchFamily="48" charset="-128"/>
              </a:rPr>
              <a:t>Build a Paper Version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00150"/>
            <a:ext cx="7850187" cy="3429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 smtClean="0"/>
              <a:t>What </a:t>
            </a:r>
            <a:r>
              <a:rPr lang="en-US" dirty="0"/>
              <a:t>Not to Do</a:t>
            </a:r>
          </a:p>
          <a:p>
            <a:pPr lvl="1">
              <a:spcBef>
                <a:spcPts val="1800"/>
              </a:spcBef>
              <a:spcAft>
                <a:spcPts val="0"/>
              </a:spcAft>
              <a:defRPr/>
            </a:pPr>
            <a:r>
              <a:rPr lang="en-US" sz="2600" dirty="0"/>
              <a:t>Don’t sweat the </a:t>
            </a:r>
            <a:r>
              <a:rPr lang="en-US" sz="2600" dirty="0" smtClean="0"/>
              <a:t>details</a:t>
            </a:r>
          </a:p>
          <a:p>
            <a:pPr lvl="1">
              <a:spcBef>
                <a:spcPts val="1800"/>
              </a:spcBef>
              <a:spcAft>
                <a:spcPts val="0"/>
              </a:spcAft>
              <a:defRPr/>
            </a:pPr>
            <a:r>
              <a:rPr lang="en-US" sz="2600" dirty="0" smtClean="0"/>
              <a:t>Don’t try to duplicate the whole game</a:t>
            </a:r>
          </a:p>
          <a:p>
            <a:pPr lvl="1">
              <a:spcBef>
                <a:spcPts val="1800"/>
              </a:spcBef>
              <a:spcAft>
                <a:spcPts val="0"/>
              </a:spcAft>
              <a:defRPr/>
            </a:pPr>
            <a:r>
              <a:rPr lang="en-US" sz="2600" dirty="0" smtClean="0"/>
              <a:t>Don’t focus on simulating computer functions</a:t>
            </a:r>
          </a:p>
          <a:p>
            <a:pPr lvl="1">
              <a:spcBef>
                <a:spcPts val="1800"/>
              </a:spcBef>
              <a:spcAft>
                <a:spcPts val="0"/>
              </a:spcAft>
              <a:defRPr/>
            </a:pPr>
            <a:r>
              <a:rPr lang="en-US" sz="2600" dirty="0" smtClean="0"/>
              <a:t>Don’t make a board!</a:t>
            </a:r>
            <a:endParaRPr lang="en-US" sz="26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 uiExpand="1" build="p" bldLvl="2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1950"/>
            <a:ext cx="7315200" cy="685800"/>
          </a:xfrm>
        </p:spPr>
        <p:txBody>
          <a:bodyPr/>
          <a:lstStyle/>
          <a:p>
            <a:r>
              <a:rPr lang="en-US" dirty="0" smtClean="0">
                <a:ea typeface="ヒラギノ角ゴ Pro W3" pitchFamily="48" charset="-128"/>
              </a:rPr>
              <a:t>Alpha Deadline at 12:00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>
              <a:buFont typeface="Wingdings" pitchFamily="2" charset="2"/>
              <a:buNone/>
            </a:pPr>
            <a:r>
              <a:rPr lang="en-US" i="1" dirty="0" smtClean="0">
                <a:ea typeface="ヒラギノ角ゴ Pro W3" pitchFamily="48" charset="-128"/>
              </a:rPr>
              <a:t>Try to have something playable quickly!</a:t>
            </a:r>
          </a:p>
          <a:p>
            <a:pPr lvl="1">
              <a:buFont typeface="Wingdings" pitchFamily="2" charset="2"/>
              <a:buNone/>
            </a:pPr>
            <a:r>
              <a:rPr lang="en-US" i="1" dirty="0" smtClean="0">
                <a:ea typeface="ヒラギノ角ゴ Pro W3" pitchFamily="48" charset="-128"/>
              </a:rPr>
              <a:t>Iterate!</a:t>
            </a:r>
          </a:p>
          <a:p>
            <a:pPr lvl="1">
              <a:buFont typeface="Wingdings" pitchFamily="2" charset="2"/>
              <a:buNone/>
            </a:pPr>
            <a:endParaRPr lang="en-US" i="1" dirty="0" smtClean="0">
              <a:ea typeface="ヒラギノ角ゴ Pro W3" pitchFamily="48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Lunch at 12:00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Sign up for electives at:</a:t>
            </a:r>
          </a:p>
          <a:p>
            <a:pPr marL="0" indent="0">
              <a:buNone/>
            </a:pPr>
            <a:r>
              <a:rPr lang="en-US" dirty="0"/>
              <a:t>g</a:t>
            </a:r>
            <a:r>
              <a:rPr lang="en-US" dirty="0" smtClean="0"/>
              <a:t>dc.8kindsoffun.com </a:t>
            </a:r>
          </a:p>
          <a:p>
            <a:pPr marL="0" indent="0">
              <a:buNone/>
            </a:pPr>
            <a:r>
              <a:rPr lang="en-US" dirty="0" smtClean="0"/>
              <a:t>(</a:t>
            </a:r>
            <a:r>
              <a:rPr lang="en-US" dirty="0" err="1" smtClean="0"/>
              <a:t>tinyurl.com</a:t>
            </a:r>
            <a:r>
              <a:rPr lang="en-US" dirty="0" smtClean="0"/>
              <a:t>/</a:t>
            </a:r>
            <a:r>
              <a:rPr lang="en-US" dirty="0" err="1" smtClean="0"/>
              <a:t>gdc-mda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Back here at 1:30</a:t>
            </a:r>
          </a:p>
        </p:txBody>
      </p:sp>
    </p:spTree>
    <p:extLst>
      <p:ext uri="{BB962C8B-B14F-4D97-AF65-F5344CB8AC3E}">
        <p14:creationId xmlns:p14="http://schemas.microsoft.com/office/powerpoint/2010/main" val="14309266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1950"/>
            <a:ext cx="7315200" cy="685800"/>
          </a:xfrm>
        </p:spPr>
        <p:txBody>
          <a:bodyPr/>
          <a:lstStyle/>
          <a:p>
            <a:r>
              <a:rPr lang="en-US" dirty="0" smtClean="0">
                <a:ea typeface="ヒラギノ角ゴ Pro W3" pitchFamily="48" charset="-128"/>
              </a:rPr>
              <a:t>Beta Test at 1:45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>
              <a:buFont typeface="Wingdings" pitchFamily="2" charset="2"/>
              <a:buNone/>
            </a:pPr>
            <a:r>
              <a:rPr lang="en-US" i="1" dirty="0" smtClean="0">
                <a:ea typeface="ヒラギノ角ゴ Pro W3" pitchFamily="48" charset="-128"/>
              </a:rPr>
              <a:t>Get your rules written down. </a:t>
            </a:r>
            <a:endParaRPr lang="en-US" i="1" dirty="0" smtClean="0">
              <a:ea typeface="ヒラギノ角ゴ Pro W3" pitchFamily="48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838200" y="361950"/>
            <a:ext cx="7315200" cy="685800"/>
          </a:xfrm>
        </p:spPr>
        <p:txBody>
          <a:bodyPr/>
          <a:lstStyle/>
          <a:p>
            <a:r>
              <a:rPr lang="en-US" smtClean="0">
                <a:ea typeface="ヒラギノ角ゴ Pro W3" pitchFamily="48" charset="-128"/>
              </a:rPr>
              <a:t>Beta Test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800"/>
              </a:spcBef>
            </a:pPr>
            <a:r>
              <a:rPr lang="en-US" b="0" dirty="0" smtClean="0">
                <a:ea typeface="ヒラギノ角ゴ Pro W3" pitchFamily="48" charset="-128"/>
              </a:rPr>
              <a:t>Send two testers to other tables.  </a:t>
            </a:r>
          </a:p>
          <a:p>
            <a:pPr>
              <a:spcBef>
                <a:spcPts val="1800"/>
              </a:spcBef>
            </a:pPr>
            <a:r>
              <a:rPr lang="en-US" b="0" dirty="0" smtClean="0">
                <a:ea typeface="ヒラギノ角ゴ Pro W3" pitchFamily="48" charset="-128"/>
              </a:rPr>
              <a:t>Test until 2:15</a:t>
            </a:r>
          </a:p>
          <a:p>
            <a:pPr>
              <a:buFont typeface="Wingdings" pitchFamily="2" charset="2"/>
              <a:buNone/>
            </a:pPr>
            <a:endParaRPr lang="en-US" dirty="0" smtClean="0">
              <a:ea typeface="ヒラギノ角ゴ Pro W3" pitchFamily="48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1028700" y="800100"/>
            <a:ext cx="7086600" cy="348615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57150"/>
            <a:ext cx="7315200" cy="685800"/>
          </a:xfrm>
        </p:spPr>
        <p:txBody>
          <a:bodyPr/>
          <a:lstStyle/>
          <a:p>
            <a:r>
              <a:rPr lang="en-US" dirty="0"/>
              <a:t>…remove the controller…</a:t>
            </a:r>
          </a:p>
        </p:txBody>
      </p:sp>
      <p:graphicFrame>
        <p:nvGraphicFramePr>
          <p:cNvPr id="56323" name="Object 3"/>
          <p:cNvGraphicFramePr>
            <a:graphicFrameLocks noChangeAspect="1"/>
          </p:cNvGraphicFramePr>
          <p:nvPr/>
        </p:nvGraphicFramePr>
        <p:xfrm>
          <a:off x="2482850" y="971550"/>
          <a:ext cx="4178300" cy="314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Image" r:id="rId4" imgW="4177778" imgH="4190476" progId="">
                  <p:embed/>
                </p:oleObj>
              </mc:Choice>
              <mc:Fallback>
                <p:oleObj name="Image" r:id="rId4" imgW="4177778" imgH="4190476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2850" y="971550"/>
                        <a:ext cx="4178300" cy="314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1950"/>
            <a:ext cx="7315200" cy="685800"/>
          </a:xfrm>
        </p:spPr>
        <p:txBody>
          <a:bodyPr/>
          <a:lstStyle/>
          <a:p>
            <a:r>
              <a:rPr lang="en-US" dirty="0" smtClean="0">
                <a:ea typeface="ヒラギノ角ゴ Pro W3" pitchFamily="48" charset="-128"/>
              </a:rPr>
              <a:t>Discussion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dirty="0" smtClean="0">
                <a:ea typeface="ヒラギノ角ゴ Pro W3" pitchFamily="48" charset="-128"/>
              </a:rPr>
              <a:t>Let’s share results.</a:t>
            </a:r>
          </a:p>
          <a:p>
            <a:pPr>
              <a:lnSpc>
                <a:spcPct val="150000"/>
              </a:lnSpc>
            </a:pPr>
            <a:r>
              <a:rPr lang="en-US" b="0" dirty="0" smtClean="0">
                <a:ea typeface="ヒラギノ角ゴ Pro W3" pitchFamily="48" charset="-128"/>
              </a:rPr>
              <a:t>What aesthetics did you capture?</a:t>
            </a:r>
          </a:p>
          <a:p>
            <a:pPr>
              <a:lnSpc>
                <a:spcPct val="150000"/>
              </a:lnSpc>
            </a:pPr>
            <a:r>
              <a:rPr lang="en-US" b="0" dirty="0" smtClean="0">
                <a:ea typeface="ヒラギノ角ゴ Pro W3" pitchFamily="48" charset="-128"/>
              </a:rPr>
              <a:t>What did you leave out? </a:t>
            </a:r>
          </a:p>
          <a:p>
            <a:pPr>
              <a:buFontTx/>
              <a:buNone/>
            </a:pPr>
            <a:endParaRPr lang="en-US" dirty="0" smtClean="0">
              <a:ea typeface="ヒラギノ角ゴ Pro W3" pitchFamily="48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533400" y="438150"/>
            <a:ext cx="8077200" cy="609600"/>
          </a:xfrm>
        </p:spPr>
        <p:txBody>
          <a:bodyPr/>
          <a:lstStyle/>
          <a:p>
            <a:r>
              <a:rPr lang="en-US" dirty="0" smtClean="0">
                <a:ea typeface="ヒラギノ角ゴ Pro W3" pitchFamily="48" charset="-128"/>
              </a:rPr>
              <a:t>The Message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76350"/>
            <a:ext cx="8077200" cy="3276600"/>
          </a:xfrm>
        </p:spPr>
        <p:txBody>
          <a:bodyPr/>
          <a:lstStyle/>
          <a:p>
            <a:r>
              <a:rPr lang="en-US" dirty="0" smtClean="0">
                <a:ea typeface="ヒラギノ角ゴ Pro W3" pitchFamily="48" charset="-128"/>
              </a:rPr>
              <a:t>Play transcends media</a:t>
            </a:r>
          </a:p>
          <a:p>
            <a:pPr lvl="1"/>
            <a:r>
              <a:rPr lang="en-US" dirty="0" smtClean="0">
                <a:ea typeface="ヒラギノ角ゴ Pro W3" pitchFamily="48" charset="-128"/>
              </a:rPr>
              <a:t>Mechanics</a:t>
            </a:r>
          </a:p>
          <a:p>
            <a:pPr lvl="1"/>
            <a:r>
              <a:rPr lang="en-US" dirty="0" smtClean="0">
                <a:ea typeface="ヒラギノ角ゴ Pro W3" pitchFamily="48" charset="-128"/>
              </a:rPr>
              <a:t>Dynamics</a:t>
            </a:r>
          </a:p>
          <a:p>
            <a:pPr lvl="1"/>
            <a:r>
              <a:rPr lang="en-US" dirty="0" smtClean="0">
                <a:ea typeface="ヒラギノ角ゴ Pro W3" pitchFamily="48" charset="-128"/>
              </a:rPr>
              <a:t>Aesthetics</a:t>
            </a:r>
          </a:p>
          <a:p>
            <a:pPr lvl="1"/>
            <a:endParaRPr lang="en-US" dirty="0" smtClean="0">
              <a:ea typeface="ヒラギノ角ゴ Pro W3" pitchFamily="48" charset="-128"/>
            </a:endParaRPr>
          </a:p>
          <a:p>
            <a:r>
              <a:rPr lang="en-US" dirty="0" smtClean="0">
                <a:ea typeface="ヒラギノ角ゴ Pro W3" pitchFamily="48" charset="-128"/>
              </a:rPr>
              <a:t>Sometimes. 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504950"/>
            <a:ext cx="8610600" cy="2895600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en-US" sz="2600" b="0" dirty="0" smtClean="0">
                <a:ea typeface="ヒラギノ角ゴ Pro W3" pitchFamily="48" charset="-128"/>
              </a:rPr>
              <a:t>Good for understanding existing games.</a:t>
            </a:r>
          </a:p>
          <a:p>
            <a:pPr>
              <a:spcBef>
                <a:spcPts val="1800"/>
              </a:spcBef>
            </a:pPr>
            <a:r>
              <a:rPr lang="en-US" sz="2600" b="0" dirty="0" smtClean="0">
                <a:ea typeface="ヒラギノ角ゴ Pro W3" pitchFamily="48" charset="-128"/>
              </a:rPr>
              <a:t>Use these techniques for games in progress.</a:t>
            </a:r>
          </a:p>
          <a:p>
            <a:pPr>
              <a:spcBef>
                <a:spcPts val="1800"/>
              </a:spcBef>
            </a:pPr>
            <a:r>
              <a:rPr lang="en-US" sz="2600" b="0" dirty="0" smtClean="0">
                <a:ea typeface="ヒラギノ角ゴ Pro W3" pitchFamily="48" charset="-128"/>
              </a:rPr>
              <a:t>Process is quick and cheap.</a:t>
            </a:r>
          </a:p>
          <a:p>
            <a:pPr>
              <a:spcBef>
                <a:spcPts val="1800"/>
              </a:spcBef>
            </a:pPr>
            <a:r>
              <a:rPr lang="en-US" sz="2600" b="0" dirty="0" smtClean="0">
                <a:ea typeface="ヒラギノ角ゴ Pro W3" pitchFamily="48" charset="-128"/>
              </a:rPr>
              <a:t>You don’t need programmers or artists.</a:t>
            </a:r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19100"/>
            <a:ext cx="8077200" cy="704850"/>
          </a:xfrm>
        </p:spPr>
        <p:txBody>
          <a:bodyPr/>
          <a:lstStyle/>
          <a:p>
            <a:r>
              <a:rPr lang="en-US" dirty="0" smtClean="0">
                <a:ea typeface="ヒラギノ角ゴ Pro W3" pitchFamily="48" charset="-128"/>
              </a:rPr>
              <a:t>Using Paper Prototypes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1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504950"/>
            <a:ext cx="8458200" cy="3048000"/>
          </a:xfrm>
        </p:spPr>
        <p:txBody>
          <a:bodyPr/>
          <a:lstStyle/>
          <a:p>
            <a:pPr>
              <a:spcBef>
                <a:spcPts val="1800"/>
              </a:spcBef>
              <a:spcAft>
                <a:spcPts val="0"/>
              </a:spcAft>
            </a:pPr>
            <a:r>
              <a:rPr lang="en-US" sz="2600" b="0" dirty="0" smtClean="0">
                <a:ea typeface="ヒラギノ角ゴ Pro W3" pitchFamily="48" charset="-128"/>
              </a:rPr>
              <a:t>Can’t replace actual </a:t>
            </a:r>
            <a:r>
              <a:rPr lang="en-US" sz="2600" b="0" dirty="0" err="1" smtClean="0">
                <a:ea typeface="ヒラギノ角ゴ Pro W3" pitchFamily="48" charset="-128"/>
              </a:rPr>
              <a:t>gameplay</a:t>
            </a:r>
            <a:r>
              <a:rPr lang="en-US" sz="2600" b="0" dirty="0" smtClean="0">
                <a:ea typeface="ヒラギノ角ゴ Pro W3" pitchFamily="48" charset="-128"/>
              </a:rPr>
              <a:t> testing.</a:t>
            </a:r>
          </a:p>
          <a:p>
            <a:pPr>
              <a:spcBef>
                <a:spcPts val="1800"/>
              </a:spcBef>
              <a:spcAft>
                <a:spcPts val="0"/>
              </a:spcAft>
            </a:pPr>
            <a:r>
              <a:rPr lang="en-US" sz="2600" b="0" dirty="0" smtClean="0">
                <a:ea typeface="ヒラギノ角ゴ Pro W3" pitchFamily="48" charset="-128"/>
              </a:rPr>
              <a:t>Can give you a head start and keep you focused.</a:t>
            </a:r>
          </a:p>
          <a:p>
            <a:pPr>
              <a:spcBef>
                <a:spcPts val="1800"/>
              </a:spcBef>
              <a:spcAft>
                <a:spcPts val="0"/>
              </a:spcAft>
            </a:pPr>
            <a:r>
              <a:rPr lang="en-US" sz="2600" b="0" dirty="0" smtClean="0">
                <a:ea typeface="ヒラギノ角ゴ Pro W3" pitchFamily="48" charset="-128"/>
              </a:rPr>
              <a:t>Creates a vocabulary to use when discussing your game.</a:t>
            </a:r>
          </a:p>
          <a:p>
            <a:pPr>
              <a:spcBef>
                <a:spcPts val="1800"/>
              </a:spcBef>
              <a:spcAft>
                <a:spcPts val="0"/>
              </a:spcAft>
            </a:pPr>
            <a:r>
              <a:rPr lang="en-US" sz="2600" b="0" dirty="0" smtClean="0">
                <a:ea typeface="ヒラギノ角ゴ Pro W3" pitchFamily="48" charset="-128"/>
              </a:rPr>
              <a:t>Can be used as a tool to educate other team members. Have them play, too!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533400" y="419100"/>
            <a:ext cx="80772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ndara" pitchFamily="34" charset="0"/>
                <a:ea typeface="ヒラギノ角ゴ Pro W3" pitchFamily="48" charset="-128"/>
                <a:cs typeface="+mj-cs"/>
              </a:rPr>
              <a:t>Using Paper Prototypes</a:t>
            </a:r>
            <a:endParaRPr kumimoji="0" lang="en-US" sz="40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andara" pitchFamily="34" charset="0"/>
              <a:ea typeface="ヒラギノ角ゴ Pro W3" pitchFamily="48" charset="-128"/>
              <a:cs typeface="+mj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ヒラギノ角ゴ Pro W3" pitchFamily="48" charset="-128"/>
              </a:rPr>
              <a:t>Elective B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>
                <a:ea typeface="ヒラギノ角ゴ Pro W3" pitchFamily="48" charset="-128"/>
              </a:rPr>
              <a:t>236: </a:t>
            </a:r>
            <a:r>
              <a:rPr lang="en-US" b="0" dirty="0" smtClean="0">
                <a:ea typeface="ヒラギノ角ゴ Pro W3" pitchFamily="48" charset="-128"/>
              </a:rPr>
              <a:t>Us vs. It</a:t>
            </a:r>
            <a:endParaRPr lang="en-US" dirty="0" smtClean="0">
              <a:ea typeface="ヒラギノ角ゴ Pro W3" pitchFamily="48" charset="-128"/>
            </a:endParaRPr>
          </a:p>
          <a:p>
            <a:pPr>
              <a:lnSpc>
                <a:spcPct val="150000"/>
              </a:lnSpc>
            </a:pPr>
            <a:r>
              <a:rPr lang="en-US" dirty="0" smtClean="0">
                <a:ea typeface="ヒラギノ角ゴ Pro W3" pitchFamily="48" charset="-128"/>
              </a:rPr>
              <a:t>224: </a:t>
            </a:r>
            <a:r>
              <a:rPr lang="en-US" b="0" dirty="0" err="1" smtClean="0">
                <a:ea typeface="ヒラギノ角ゴ Pro W3" pitchFamily="48" charset="-128"/>
              </a:rPr>
              <a:t>BattleBattle</a:t>
            </a:r>
            <a:r>
              <a:rPr lang="en-US" b="0" dirty="0" smtClean="0">
                <a:ea typeface="ヒラギノ角ゴ Pro W3" pitchFamily="48" charset="-128"/>
              </a:rPr>
              <a:t>!</a:t>
            </a:r>
            <a:endParaRPr lang="en-US" dirty="0" smtClean="0">
              <a:ea typeface="ヒラギノ角ゴ Pro W3" pitchFamily="48" charset="-128"/>
            </a:endParaRPr>
          </a:p>
          <a:p>
            <a:pPr>
              <a:lnSpc>
                <a:spcPct val="150000"/>
              </a:lnSpc>
            </a:pPr>
            <a:r>
              <a:rPr lang="en-US" b="0" dirty="0" smtClean="0">
                <a:ea typeface="ヒラギノ角ゴ Pro W3" pitchFamily="48" charset="-128"/>
              </a:rPr>
              <a:t> </a:t>
            </a:r>
            <a:r>
              <a:rPr lang="en-US" dirty="0" smtClean="0">
                <a:ea typeface="ヒラギノ角ゴ Pro W3" pitchFamily="48" charset="-128"/>
              </a:rPr>
              <a:t>220: </a:t>
            </a:r>
            <a:r>
              <a:rPr lang="en-US" b="0" dirty="0" smtClean="0">
                <a:ea typeface="ヒラギノ角ゴ Pro W3" pitchFamily="48" charset="-128"/>
              </a:rPr>
              <a:t>Three Musketeers</a:t>
            </a:r>
            <a:endParaRPr lang="en-US" dirty="0" smtClean="0">
              <a:ea typeface="ヒラギノ角ゴ Pro W3" pitchFamily="48" charset="-128"/>
            </a:endParaRPr>
          </a:p>
          <a:p>
            <a:pPr>
              <a:lnSpc>
                <a:spcPct val="150000"/>
              </a:lnSpc>
            </a:pPr>
            <a:endParaRPr lang="en-US" dirty="0" smtClean="0">
              <a:ea typeface="ヒラギノ角ゴ Pro W3" pitchFamily="48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5" name="Rectangle 5"/>
          <p:cNvSpPr>
            <a:spLocks noChangeArrowheads="1"/>
          </p:cNvSpPr>
          <p:nvPr/>
        </p:nvSpPr>
        <p:spPr bwMode="auto">
          <a:xfrm>
            <a:off x="1028700" y="800100"/>
            <a:ext cx="7086600" cy="348615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57150"/>
            <a:ext cx="7315200" cy="685800"/>
          </a:xfrm>
        </p:spPr>
        <p:txBody>
          <a:bodyPr/>
          <a:lstStyle/>
          <a:p>
            <a:r>
              <a:rPr lang="en-US" dirty="0"/>
              <a:t>…remove the controller…</a:t>
            </a:r>
          </a:p>
        </p:txBody>
      </p:sp>
      <p:graphicFrame>
        <p:nvGraphicFramePr>
          <p:cNvPr id="51204" name="Object 4"/>
          <p:cNvGraphicFramePr>
            <a:graphicFrameLocks noChangeAspect="1"/>
          </p:cNvGraphicFramePr>
          <p:nvPr/>
        </p:nvGraphicFramePr>
        <p:xfrm>
          <a:off x="2482850" y="971550"/>
          <a:ext cx="4178300" cy="314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Image" r:id="rId4" imgW="4177778" imgH="4190476" progId="">
                  <p:embed/>
                </p:oleObj>
              </mc:Choice>
              <mc:Fallback>
                <p:oleObj name="Image" r:id="rId4" imgW="4177778" imgH="4190476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2850" y="971550"/>
                        <a:ext cx="4178300" cy="314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1028700" y="800100"/>
            <a:ext cx="7086600" cy="348615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57150"/>
            <a:ext cx="7315200" cy="685800"/>
          </a:xfrm>
        </p:spPr>
        <p:txBody>
          <a:bodyPr/>
          <a:lstStyle/>
          <a:p>
            <a:r>
              <a:rPr lang="en-US" dirty="0"/>
              <a:t>…the sound and music…</a:t>
            </a:r>
          </a:p>
        </p:txBody>
      </p:sp>
      <p:graphicFrame>
        <p:nvGraphicFramePr>
          <p:cNvPr id="57347" name="Object 3"/>
          <p:cNvGraphicFramePr>
            <a:graphicFrameLocks noChangeAspect="1"/>
          </p:cNvGraphicFramePr>
          <p:nvPr/>
        </p:nvGraphicFramePr>
        <p:xfrm>
          <a:off x="2482850" y="971550"/>
          <a:ext cx="4178300" cy="314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Image" r:id="rId4" imgW="4177778" imgH="4190476" progId="">
                  <p:embed/>
                </p:oleObj>
              </mc:Choice>
              <mc:Fallback>
                <p:oleObj name="Image" r:id="rId4" imgW="4177778" imgH="4190476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2850" y="971550"/>
                        <a:ext cx="4178300" cy="314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1028700" y="800100"/>
            <a:ext cx="7086600" cy="348615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57150"/>
            <a:ext cx="7315200" cy="685800"/>
          </a:xfrm>
        </p:spPr>
        <p:txBody>
          <a:bodyPr/>
          <a:lstStyle/>
          <a:p>
            <a:r>
              <a:rPr lang="en-US" dirty="0"/>
              <a:t>…the sound and music…</a:t>
            </a:r>
          </a:p>
        </p:txBody>
      </p:sp>
      <p:graphicFrame>
        <p:nvGraphicFramePr>
          <p:cNvPr id="52228" name="Object 4"/>
          <p:cNvGraphicFramePr>
            <a:graphicFrameLocks noChangeAspect="1"/>
          </p:cNvGraphicFramePr>
          <p:nvPr/>
        </p:nvGraphicFramePr>
        <p:xfrm>
          <a:off x="2482850" y="971550"/>
          <a:ext cx="4178300" cy="314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8" name="Image" r:id="rId4" imgW="4177778" imgH="4190476" progId="">
                  <p:embed/>
                </p:oleObj>
              </mc:Choice>
              <mc:Fallback>
                <p:oleObj name="Image" r:id="rId4" imgW="4177778" imgH="4190476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2850" y="971550"/>
                        <a:ext cx="4178300" cy="314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1028700" y="800100"/>
            <a:ext cx="7086600" cy="348615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57150"/>
            <a:ext cx="7315200" cy="685800"/>
          </a:xfrm>
        </p:spPr>
        <p:txBody>
          <a:bodyPr/>
          <a:lstStyle/>
          <a:p>
            <a:r>
              <a:rPr lang="en-US" dirty="0"/>
              <a:t>…and the graphics</a:t>
            </a:r>
          </a:p>
        </p:txBody>
      </p:sp>
      <p:graphicFrame>
        <p:nvGraphicFramePr>
          <p:cNvPr id="55299" name="Object 3"/>
          <p:cNvGraphicFramePr>
            <a:graphicFrameLocks noChangeAspect="1"/>
          </p:cNvGraphicFramePr>
          <p:nvPr/>
        </p:nvGraphicFramePr>
        <p:xfrm>
          <a:off x="2482850" y="971550"/>
          <a:ext cx="4178300" cy="314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2" name="Image" r:id="rId4" imgW="4177778" imgH="4190476" progId="">
                  <p:embed/>
                </p:oleObj>
              </mc:Choice>
              <mc:Fallback>
                <p:oleObj name="Image" r:id="rId4" imgW="4177778" imgH="4190476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2850" y="971550"/>
                        <a:ext cx="4178300" cy="314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57150"/>
            <a:ext cx="7315200" cy="685800"/>
          </a:xfrm>
        </p:spPr>
        <p:txBody>
          <a:bodyPr/>
          <a:lstStyle/>
          <a:p>
            <a:r>
              <a:rPr lang="en-US" dirty="0"/>
              <a:t>…and the graphics</a:t>
            </a:r>
          </a:p>
        </p:txBody>
      </p:sp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1028700" y="800100"/>
            <a:ext cx="7086600" cy="348615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57150"/>
            <a:ext cx="7315200" cy="685800"/>
          </a:xfrm>
        </p:spPr>
        <p:txBody>
          <a:bodyPr/>
          <a:lstStyle/>
          <a:p>
            <a:r>
              <a:rPr lang="en-US" dirty="0"/>
              <a:t>What’s left?</a:t>
            </a:r>
          </a:p>
        </p:txBody>
      </p:sp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1028700" y="800100"/>
            <a:ext cx="7086600" cy="348615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~2628977">
  <a:themeElements>
    <a:clrScheme name="~2628977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~2628977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~2628977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~2628977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~2628977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~2628977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~2628977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~2628977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~2628977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12225</TotalTime>
  <Words>463</Words>
  <Application>Microsoft Macintosh PowerPoint</Application>
  <PresentationFormat>On-screen Show (16:9)</PresentationFormat>
  <Paragraphs>116</Paragraphs>
  <Slides>34</Slides>
  <Notes>27</Notes>
  <HiddenSlides>2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6" baseType="lpstr">
      <vt:lpstr>~2628977</vt:lpstr>
      <vt:lpstr>Image</vt:lpstr>
      <vt:lpstr>PowerPoint Presentation</vt:lpstr>
      <vt:lpstr>Take a digital game…</vt:lpstr>
      <vt:lpstr>…remove the controller…</vt:lpstr>
      <vt:lpstr>…remove the controller…</vt:lpstr>
      <vt:lpstr>…the sound and music…</vt:lpstr>
      <vt:lpstr>…the sound and music…</vt:lpstr>
      <vt:lpstr>…and the graphics</vt:lpstr>
      <vt:lpstr>…and the graphics</vt:lpstr>
      <vt:lpstr>What’s left?</vt:lpstr>
      <vt:lpstr>PowerPoint Presentation</vt:lpstr>
      <vt:lpstr>Exercise #2</vt:lpstr>
      <vt:lpstr>Example Game</vt:lpstr>
      <vt:lpstr>Example Game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Exercise</vt:lpstr>
      <vt:lpstr>Brainstorm</vt:lpstr>
      <vt:lpstr>Build a Paper Version</vt:lpstr>
      <vt:lpstr>Build a Paper Version</vt:lpstr>
      <vt:lpstr>Alpha Deadline at 12:00</vt:lpstr>
      <vt:lpstr>Lunch at 12:00</vt:lpstr>
      <vt:lpstr>Beta Test at 1:45</vt:lpstr>
      <vt:lpstr>Beta Test</vt:lpstr>
      <vt:lpstr>Discussion</vt:lpstr>
      <vt:lpstr>The Message</vt:lpstr>
      <vt:lpstr>Using Paper Prototypes</vt:lpstr>
      <vt:lpstr>PowerPoint Presentation</vt:lpstr>
      <vt:lpstr>Elective B</vt:lpstr>
    </vt:vector>
  </TitlesOfParts>
  <Company>Stonetronix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Steve Stone</dc:creator>
  <cp:lastModifiedBy>Marc LeBlanc</cp:lastModifiedBy>
  <cp:revision>433</cp:revision>
  <dcterms:created xsi:type="dcterms:W3CDTF">2004-03-07T19:53:40Z</dcterms:created>
  <dcterms:modified xsi:type="dcterms:W3CDTF">2014-03-18T21:38:10Z</dcterms:modified>
</cp:coreProperties>
</file>