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87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5143500" type="screen16x9"/>
  <p:notesSz cx="6858000" cy="9144000"/>
  <p:custDataLst>
    <p:tags r:id="rId3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Geneva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CC6600"/>
    <a:srgbClr val="996633"/>
    <a:srgbClr val="993300"/>
    <a:srgbClr val="FFCC99"/>
    <a:srgbClr val="CC9900"/>
    <a:srgbClr val="FFCC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568" y="-48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tags" Target="tags/tag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37BBC4-C25E-4027-BB3A-CBF2A3D70A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021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smtClean="0"/>
            </a:lvl1pPr>
          </a:lstStyle>
          <a:p>
            <a:pPr>
              <a:defRPr/>
            </a:pPr>
            <a:fld id="{AE9059EF-7A1A-4A19-B2E2-FD3B92491D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9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80" charset="-128"/>
        <a:cs typeface="ヒラギノ角ゴ Pro W3" pitchFamily="8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640EE3-84BD-47C2-A871-A3B49B0A32CE}" type="slidenum">
              <a:rPr lang="en-US" smtClean="0">
                <a:ea typeface="MS PGothic" pitchFamily="34" charset="-128"/>
              </a:rPr>
              <a:pPr/>
              <a:t>1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6F6A67-27B8-4D03-A4F0-07E1395E7FAB}" type="slidenum">
              <a:rPr lang="en-US" smtClean="0">
                <a:ea typeface="MS PGothic" pitchFamily="34" charset="-128"/>
              </a:rPr>
              <a:pPr/>
              <a:t>19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To clarify, the “choices” is the number of </a:t>
            </a:r>
            <a:r>
              <a:rPr lang="en-US" i="1" smtClean="0">
                <a:latin typeface="Verdana" pitchFamily="34" charset="0"/>
                <a:ea typeface="ヒラギノ角ゴ Pro W3" pitchFamily="48" charset="-128"/>
              </a:rPr>
              <a:t>musketeer</a:t>
            </a:r>
            <a:r>
              <a:rPr lang="en-US" smtClean="0">
                <a:latin typeface="Verdana" pitchFamily="34" charset="0"/>
                <a:ea typeface="ヒラギノ角ゴ Pro W3" pitchFamily="48" charset="-128"/>
              </a:rPr>
              <a:t> choices, just to keep things simple.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The graph starts at 2, gets bigger, peaks at some point, and then goes back down to around 2.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The point here is that this curve matches the canonical “dramatic structure” curve, and with good reason:  Dramatic tension requires </a:t>
            </a:r>
            <a:r>
              <a:rPr lang="en-US" i="1" smtClean="0">
                <a:latin typeface="Verdana" pitchFamily="34" charset="0"/>
                <a:ea typeface="ヒラギノ角ゴ Pro W3" pitchFamily="48" charset="-128"/>
              </a:rPr>
              <a:t>uncertainty </a:t>
            </a:r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and more choices permits more uncertainty (you can have choices without uncertainty, but you can’t have uncertainty without choices).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9841E7-CD2C-4D63-B6E0-63FDC386A2D7}" type="slidenum">
              <a:rPr lang="en-US" smtClean="0">
                <a:ea typeface="MS PGothic" pitchFamily="34" charset="-128"/>
              </a:rPr>
              <a:pPr/>
              <a:t>20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A99402-146D-4978-BDD3-F68B19906174}" type="slidenum">
              <a:rPr lang="en-US" smtClean="0">
                <a:ea typeface="MS PGothic" pitchFamily="34" charset="-128"/>
              </a:rPr>
              <a:pPr/>
              <a:t>24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Solicit results from each group.  Discuss.  Give each group 3-4 minutes.  About 20 minutes total.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2E8FB6-E53B-4F26-B298-63E31DA12D2E}" type="slidenum">
              <a:rPr lang="en-US" smtClean="0">
                <a:ea typeface="MS PGothic" pitchFamily="34" charset="-128"/>
              </a:rPr>
              <a:pPr/>
              <a:t>25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It’s pretty much impossible to solve this problem without increasing the size of the “state space.”  The point here is that having more state space helps the </a:t>
            </a:r>
            <a:r>
              <a:rPr lang="en-US" i="1" smtClean="0">
                <a:latin typeface="Verdana" pitchFamily="34" charset="0"/>
                <a:ea typeface="ヒラギノ角ゴ Pro W3" pitchFamily="48" charset="-128"/>
              </a:rPr>
              <a:t>designer </a:t>
            </a:r>
            <a:r>
              <a:rPr lang="en-US" smtClean="0">
                <a:latin typeface="Verdana" pitchFamily="34" charset="0"/>
                <a:ea typeface="ヒラギノ角ゴ Pro W3" pitchFamily="48" charset="-128"/>
              </a:rPr>
              <a:t>by giving him more room to work.  A good strategy for this exercise is to increase the state space before even thinking about adding players.  (e.g. Use a larger board, etc.)   How many groups actually took this strategy?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Don’t spend more than 5 minutes.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C94CFF-4882-4F8F-BD33-8D31DE2F43A7}" type="slidenum">
              <a:rPr lang="en-US" smtClean="0">
                <a:ea typeface="MS PGothic" pitchFamily="34" charset="-128"/>
              </a:rPr>
              <a:pPr/>
              <a:t>26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I don’t have any expected results here.  Though, the massive asymmetry present in 3 musketeers is also present in single-player digital games, so that’s a similarity.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This is sort of an obligatory “tie it back to digital media” question.  If it’s not bearing any fruit, move on.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25411B-8316-4D9F-A68B-E9E871D20F94}" type="slidenum">
              <a:rPr lang="en-US" smtClean="0">
                <a:ea typeface="MS PGothic" pitchFamily="34" charset="-128"/>
              </a:rPr>
              <a:pPr/>
              <a:t>28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General discussion as time permits.  Try to tie it back to digital games.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85BD8A-5671-48EA-910E-24CBDC79E6FD}" type="slidenum">
              <a:rPr lang="en-US" smtClean="0">
                <a:ea typeface="MS PGothic" pitchFamily="34" charset="-128"/>
              </a:rPr>
              <a:pPr/>
              <a:t>10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5 minutes.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9B465E-95CA-4BF5-8982-D07CA608BA50}" type="slidenum">
              <a:rPr lang="en-US" smtClean="0">
                <a:ea typeface="MS PGothic" pitchFamily="34" charset="-128"/>
              </a:rPr>
              <a:pPr/>
              <a:t>12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This is just a limbering up.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508A90-6A0B-4AAC-9E70-CE4C13D14A94}" type="slidenum">
              <a:rPr lang="en-US" smtClean="0">
                <a:ea typeface="MS PGothic" pitchFamily="34" charset="-128"/>
              </a:rPr>
              <a:pPr/>
              <a:t>13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This is the part where the attendees make the bed that they will eventually have to sleep in.  A certain amount of rigor is important here.  Don’t let them be vague; make sure you can come up with a model for every aesthetic you identify.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Be sure to observe that the game’s mechanics do a good job of conveying its subject matter without much in the way of visual or textual cues.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6516C0-A2F1-4653-BB8D-70028AE6E049}" type="slidenum">
              <a:rPr lang="en-US" smtClean="0">
                <a:ea typeface="MS PGothic" pitchFamily="34" charset="-128"/>
              </a:rPr>
              <a:pPr/>
              <a:t>14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3993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Answer on next slide.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558554-59F0-4EE1-A27E-081665841355}" type="slidenum">
              <a:rPr lang="en-US" smtClean="0">
                <a:ea typeface="MS PGothic" pitchFamily="34" charset="-128"/>
              </a:rPr>
              <a:pPr/>
              <a:t>15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096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Answer on next slide.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2B9895-1184-4683-B4AE-D4FB53C6F863}" type="slidenum">
              <a:rPr lang="en-US" smtClean="0">
                <a:ea typeface="MS PGothic" pitchFamily="34" charset="-128"/>
              </a:rPr>
              <a:pPr/>
              <a:t>16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19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Answer on next slide.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EA817C-86FC-440E-9D73-5711B2C8E969}" type="slidenum">
              <a:rPr lang="en-US" smtClean="0">
                <a:ea typeface="MS PGothic" pitchFamily="34" charset="-128"/>
              </a:rPr>
              <a:pPr/>
              <a:t>17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30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Answer on next slide.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55C67-A10F-4C55-8375-D92F0ED2A297}" type="slidenum">
              <a:rPr lang="en-US" smtClean="0">
                <a:ea typeface="MS PGothic" pitchFamily="34" charset="-128"/>
              </a:rPr>
              <a:pPr/>
              <a:t>18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To clarify, the “choices” is the number of </a:t>
            </a:r>
            <a:r>
              <a:rPr lang="en-US" i="1" smtClean="0">
                <a:latin typeface="Verdana" pitchFamily="34" charset="0"/>
                <a:ea typeface="ヒラギノ角ゴ Pro W3" pitchFamily="48" charset="-128"/>
              </a:rPr>
              <a:t>musketeer</a:t>
            </a:r>
            <a:r>
              <a:rPr lang="en-US" smtClean="0">
                <a:latin typeface="Verdana" pitchFamily="34" charset="0"/>
                <a:ea typeface="ヒラギノ角ゴ Pro W3" pitchFamily="48" charset="-128"/>
              </a:rPr>
              <a:t> choices, just to keep things simple.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The graph starts at 2, gets bigger, peaks at some point, and then goes back down to around 2.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r>
              <a:rPr lang="en-US" smtClean="0">
                <a:latin typeface="Verdana" pitchFamily="34" charset="0"/>
                <a:ea typeface="ヒラギノ角ゴ Pro W3" pitchFamily="48" charset="-128"/>
              </a:rPr>
              <a:t>The point here is that this curve matches the canonical “dramatic structure” curve, and with good reason:  Dramatic tension requires </a:t>
            </a:r>
            <a:r>
              <a:rPr lang="en-US" i="1" smtClean="0">
                <a:latin typeface="Verdana" pitchFamily="34" charset="0"/>
                <a:ea typeface="ヒラギノ角ゴ Pro W3" pitchFamily="48" charset="-128"/>
              </a:rPr>
              <a:t>uncertainty </a:t>
            </a:r>
            <a:r>
              <a:rPr lang="en-US" smtClean="0">
                <a:latin typeface="Verdana" pitchFamily="34" charset="0"/>
                <a:ea typeface="ヒラギノ角ゴ Pro W3" pitchFamily="48" charset="-128"/>
              </a:rPr>
              <a:t>and more choices permits more uncertainty (you can have choices without uncertainty, but you can’t have uncertainty without choices).  </a:t>
            </a: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  <a:p>
            <a:endParaRPr lang="en-US" smtClean="0">
              <a:latin typeface="Verdana" pitchFamily="34" charset="0"/>
              <a:ea typeface="ヒラギノ角ゴ Pro W3" pitchFamily="4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DC14_PPT_Tit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2611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>
            <a:lvl1pPr indent="-27432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05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DC13_PPT_Tit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7734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>
            <a:lvl1pPr indent="-27432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016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>
            <a:lvl1pPr indent="-27432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8" r:id="rId6"/>
    <p:sldLayoutId id="2147483677" r:id="rId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+mj-lt"/>
          <a:ea typeface="ヒラギノ角ゴ Pro W3" pitchFamily="80" charset="-128"/>
          <a:cs typeface="ヒラギノ角ゴ Pro W3" pitchFamily="80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 sz="2800">
          <a:solidFill>
            <a:srgbClr val="000000"/>
          </a:solidFill>
          <a:latin typeface="+mn-lt"/>
          <a:ea typeface="ヒラギノ角ゴ Pro W3" pitchFamily="80" charset="-128"/>
          <a:cs typeface="ヒラギノ角ゴ Pro W3" pitchFamily="80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 sz="24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 sz="2000"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0000"/>
        <a:buFont typeface="Verdana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09600" y="361950"/>
            <a:ext cx="7772400" cy="8572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mtClean="0">
                <a:ea typeface="ヒラギノ角ゴ Pro W3" pitchFamily="48" charset="-128"/>
              </a:rPr>
              <a:t>Three Musketeers</a:t>
            </a:r>
          </a:p>
        </p:txBody>
      </p:sp>
      <p:pic>
        <p:nvPicPr>
          <p:cNvPr id="3075" name="Picture 4" descr="Workshop 07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3513" y="1219200"/>
            <a:ext cx="339248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Observations?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685800" y="1751013"/>
            <a:ext cx="7315200" cy="27638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i="1" smtClean="0">
                <a:ea typeface="ヒラギノ角ゴ Pro W3" pitchFamily="48" charset="-128"/>
              </a:rPr>
              <a:t>What’s a good strategy for the Musketeers? For the Cardinal?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685800" y="1751013"/>
            <a:ext cx="7315200" cy="27638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i="1" smtClean="0">
                <a:ea typeface="ヒラギノ角ゴ Pro W3" pitchFamily="48" charset="-128"/>
              </a:rPr>
              <a:t>What interesting rule variants or modifications can we come up with?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Aesthetic Breakdown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685800" y="1739900"/>
            <a:ext cx="7315200" cy="2774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i="1" smtClean="0">
                <a:ea typeface="ヒラギノ角ゴ Pro W3" pitchFamily="48" charset="-128"/>
              </a:rPr>
              <a:t>What are the aesthetics of  Three Musketeers?</a:t>
            </a:r>
            <a:endParaRPr lang="en-US" smtClean="0">
              <a:ea typeface="ヒラギノ角ゴ Pro W3" pitchFamily="48" charset="-128"/>
            </a:endParaRPr>
          </a:p>
          <a:p>
            <a:pPr>
              <a:buFontTx/>
              <a:buNone/>
            </a:pPr>
            <a:endParaRPr lang="en-US" smtClean="0">
              <a:ea typeface="ヒラギノ角ゴ Pro W3" pitchFamily="48" charset="-128"/>
            </a:endParaRPr>
          </a:p>
          <a:p>
            <a:pPr>
              <a:buFontTx/>
              <a:buNone/>
            </a:pPr>
            <a:r>
              <a:rPr lang="en-US" smtClean="0">
                <a:ea typeface="ヒラギノ角ゴ Pro W3" pitchFamily="48" charset="-128"/>
              </a:rPr>
              <a:t>Can we come up with aesthetic models?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42900"/>
            <a:ext cx="83058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314325" y="1428750"/>
            <a:ext cx="8829675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1.  What is the maximum number of choices the musketeer player can have on his turn?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42900"/>
            <a:ext cx="83058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7411" name="Rectangle 1027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314325" y="1428750"/>
            <a:ext cx="8829675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1.  What is the maximum number of choices the musketeer player can have on his turn?</a:t>
            </a:r>
          </a:p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2.  ...on his first turn?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42900"/>
            <a:ext cx="83058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314325" y="1428750"/>
            <a:ext cx="8829675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1.  What is the maximum number of choices the musketeer player can have on his turn?</a:t>
            </a:r>
          </a:p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2.  ...on his first turn?</a:t>
            </a:r>
          </a:p>
        </p:txBody>
      </p:sp>
      <p:grpSp>
        <p:nvGrpSpPr>
          <p:cNvPr id="2" name="Group 107"/>
          <p:cNvGrpSpPr>
            <a:grpSpLocks/>
          </p:cNvGrpSpPr>
          <p:nvPr/>
        </p:nvGrpSpPr>
        <p:grpSpPr bwMode="auto">
          <a:xfrm>
            <a:off x="1828800" y="2724150"/>
            <a:ext cx="2281238" cy="2281238"/>
            <a:chOff x="1200" y="2448"/>
            <a:chExt cx="1437" cy="1437"/>
          </a:xfrm>
        </p:grpSpPr>
        <p:sp>
          <p:nvSpPr>
            <p:cNvPr id="18487" name="Rectangle 5"/>
            <p:cNvSpPr>
              <a:spLocks noChangeArrowheads="1"/>
            </p:cNvSpPr>
            <p:nvPr/>
          </p:nvSpPr>
          <p:spPr bwMode="auto">
            <a:xfrm>
              <a:off x="1200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8" name="Rectangle 6"/>
            <p:cNvSpPr>
              <a:spLocks noChangeArrowheads="1"/>
            </p:cNvSpPr>
            <p:nvPr/>
          </p:nvSpPr>
          <p:spPr bwMode="auto">
            <a:xfrm>
              <a:off x="1487" y="244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9" name="Rectangle 7"/>
            <p:cNvSpPr>
              <a:spLocks noChangeArrowheads="1"/>
            </p:cNvSpPr>
            <p:nvPr/>
          </p:nvSpPr>
          <p:spPr bwMode="auto">
            <a:xfrm>
              <a:off x="1775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0" name="Rectangle 8"/>
            <p:cNvSpPr>
              <a:spLocks noChangeArrowheads="1"/>
            </p:cNvSpPr>
            <p:nvPr/>
          </p:nvSpPr>
          <p:spPr bwMode="auto">
            <a:xfrm>
              <a:off x="2062" y="244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1" name="Rectangle 9"/>
            <p:cNvSpPr>
              <a:spLocks noChangeArrowheads="1"/>
            </p:cNvSpPr>
            <p:nvPr/>
          </p:nvSpPr>
          <p:spPr bwMode="auto">
            <a:xfrm>
              <a:off x="2350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2" name="Rectangle 10"/>
            <p:cNvSpPr>
              <a:spLocks noChangeArrowheads="1"/>
            </p:cNvSpPr>
            <p:nvPr/>
          </p:nvSpPr>
          <p:spPr bwMode="auto">
            <a:xfrm>
              <a:off x="1200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3" name="Rectangle 11"/>
            <p:cNvSpPr>
              <a:spLocks noChangeArrowheads="1"/>
            </p:cNvSpPr>
            <p:nvPr/>
          </p:nvSpPr>
          <p:spPr bwMode="auto">
            <a:xfrm>
              <a:off x="1487" y="2735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4" name="Rectangle 12"/>
            <p:cNvSpPr>
              <a:spLocks noChangeArrowheads="1"/>
            </p:cNvSpPr>
            <p:nvPr/>
          </p:nvSpPr>
          <p:spPr bwMode="auto">
            <a:xfrm>
              <a:off x="1775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5" name="Rectangle 13"/>
            <p:cNvSpPr>
              <a:spLocks noChangeArrowheads="1"/>
            </p:cNvSpPr>
            <p:nvPr/>
          </p:nvSpPr>
          <p:spPr bwMode="auto">
            <a:xfrm>
              <a:off x="2062" y="2735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6" name="Rectangle 14"/>
            <p:cNvSpPr>
              <a:spLocks noChangeArrowheads="1"/>
            </p:cNvSpPr>
            <p:nvPr/>
          </p:nvSpPr>
          <p:spPr bwMode="auto">
            <a:xfrm>
              <a:off x="2350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7" name="Rectangle 15"/>
            <p:cNvSpPr>
              <a:spLocks noChangeArrowheads="1"/>
            </p:cNvSpPr>
            <p:nvPr/>
          </p:nvSpPr>
          <p:spPr bwMode="auto">
            <a:xfrm>
              <a:off x="1200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8" name="Rectangle 16"/>
            <p:cNvSpPr>
              <a:spLocks noChangeArrowheads="1"/>
            </p:cNvSpPr>
            <p:nvPr/>
          </p:nvSpPr>
          <p:spPr bwMode="auto">
            <a:xfrm>
              <a:off x="1487" y="3023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99" name="Rectangle 17"/>
            <p:cNvSpPr>
              <a:spLocks noChangeArrowheads="1"/>
            </p:cNvSpPr>
            <p:nvPr/>
          </p:nvSpPr>
          <p:spPr bwMode="auto">
            <a:xfrm>
              <a:off x="1775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0" name="Rectangle 18"/>
            <p:cNvSpPr>
              <a:spLocks noChangeArrowheads="1"/>
            </p:cNvSpPr>
            <p:nvPr/>
          </p:nvSpPr>
          <p:spPr bwMode="auto">
            <a:xfrm>
              <a:off x="2062" y="3023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1" name="Rectangle 19"/>
            <p:cNvSpPr>
              <a:spLocks noChangeArrowheads="1"/>
            </p:cNvSpPr>
            <p:nvPr/>
          </p:nvSpPr>
          <p:spPr bwMode="auto">
            <a:xfrm>
              <a:off x="2350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2" name="Rectangle 20"/>
            <p:cNvSpPr>
              <a:spLocks noChangeArrowheads="1"/>
            </p:cNvSpPr>
            <p:nvPr/>
          </p:nvSpPr>
          <p:spPr bwMode="auto">
            <a:xfrm>
              <a:off x="1200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3" name="Rectangle 21"/>
            <p:cNvSpPr>
              <a:spLocks noChangeArrowheads="1"/>
            </p:cNvSpPr>
            <p:nvPr/>
          </p:nvSpPr>
          <p:spPr bwMode="auto">
            <a:xfrm>
              <a:off x="1487" y="3310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4" name="Rectangle 22"/>
            <p:cNvSpPr>
              <a:spLocks noChangeArrowheads="1"/>
            </p:cNvSpPr>
            <p:nvPr/>
          </p:nvSpPr>
          <p:spPr bwMode="auto">
            <a:xfrm>
              <a:off x="1775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5" name="Rectangle 23"/>
            <p:cNvSpPr>
              <a:spLocks noChangeArrowheads="1"/>
            </p:cNvSpPr>
            <p:nvPr/>
          </p:nvSpPr>
          <p:spPr bwMode="auto">
            <a:xfrm>
              <a:off x="2062" y="3310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6" name="Rectangle 24"/>
            <p:cNvSpPr>
              <a:spLocks noChangeArrowheads="1"/>
            </p:cNvSpPr>
            <p:nvPr/>
          </p:nvSpPr>
          <p:spPr bwMode="auto">
            <a:xfrm>
              <a:off x="2350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7" name="Rectangle 25"/>
            <p:cNvSpPr>
              <a:spLocks noChangeArrowheads="1"/>
            </p:cNvSpPr>
            <p:nvPr/>
          </p:nvSpPr>
          <p:spPr bwMode="auto">
            <a:xfrm>
              <a:off x="1200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8" name="Rectangle 26"/>
            <p:cNvSpPr>
              <a:spLocks noChangeArrowheads="1"/>
            </p:cNvSpPr>
            <p:nvPr/>
          </p:nvSpPr>
          <p:spPr bwMode="auto">
            <a:xfrm>
              <a:off x="1487" y="359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09" name="Rectangle 27"/>
            <p:cNvSpPr>
              <a:spLocks noChangeArrowheads="1"/>
            </p:cNvSpPr>
            <p:nvPr/>
          </p:nvSpPr>
          <p:spPr bwMode="auto">
            <a:xfrm>
              <a:off x="1775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0" name="Rectangle 28"/>
            <p:cNvSpPr>
              <a:spLocks noChangeArrowheads="1"/>
            </p:cNvSpPr>
            <p:nvPr/>
          </p:nvSpPr>
          <p:spPr bwMode="auto">
            <a:xfrm>
              <a:off x="2062" y="359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1" name="Rectangle 29"/>
            <p:cNvSpPr>
              <a:spLocks noChangeArrowheads="1"/>
            </p:cNvSpPr>
            <p:nvPr/>
          </p:nvSpPr>
          <p:spPr bwMode="auto">
            <a:xfrm>
              <a:off x="2350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2" name="Oval 30"/>
            <p:cNvSpPr>
              <a:spLocks noChangeArrowheads="1"/>
            </p:cNvSpPr>
            <p:nvPr/>
          </p:nvSpPr>
          <p:spPr bwMode="auto">
            <a:xfrm>
              <a:off x="1811" y="363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3" name="Oval 31"/>
            <p:cNvSpPr>
              <a:spLocks noChangeArrowheads="1"/>
            </p:cNvSpPr>
            <p:nvPr/>
          </p:nvSpPr>
          <p:spPr bwMode="auto">
            <a:xfrm>
              <a:off x="2098" y="363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4" name="Oval 32"/>
            <p:cNvSpPr>
              <a:spLocks noChangeArrowheads="1"/>
            </p:cNvSpPr>
            <p:nvPr/>
          </p:nvSpPr>
          <p:spPr bwMode="auto">
            <a:xfrm>
              <a:off x="2386" y="363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5" name="Oval 33"/>
            <p:cNvSpPr>
              <a:spLocks noChangeArrowheads="1"/>
            </p:cNvSpPr>
            <p:nvPr/>
          </p:nvSpPr>
          <p:spPr bwMode="auto">
            <a:xfrm>
              <a:off x="1523" y="363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6" name="Oval 34"/>
            <p:cNvSpPr>
              <a:spLocks noChangeArrowheads="1"/>
            </p:cNvSpPr>
            <p:nvPr/>
          </p:nvSpPr>
          <p:spPr bwMode="auto">
            <a:xfrm>
              <a:off x="1236" y="3634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7" name="Oval 35"/>
            <p:cNvSpPr>
              <a:spLocks noChangeArrowheads="1"/>
            </p:cNvSpPr>
            <p:nvPr/>
          </p:nvSpPr>
          <p:spPr bwMode="auto">
            <a:xfrm>
              <a:off x="1811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8" name="Oval 36"/>
            <p:cNvSpPr>
              <a:spLocks noChangeArrowheads="1"/>
            </p:cNvSpPr>
            <p:nvPr/>
          </p:nvSpPr>
          <p:spPr bwMode="auto">
            <a:xfrm>
              <a:off x="2098" y="3346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19" name="Oval 37"/>
            <p:cNvSpPr>
              <a:spLocks noChangeArrowheads="1"/>
            </p:cNvSpPr>
            <p:nvPr/>
          </p:nvSpPr>
          <p:spPr bwMode="auto">
            <a:xfrm>
              <a:off x="2386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0" name="Oval 38"/>
            <p:cNvSpPr>
              <a:spLocks noChangeArrowheads="1"/>
            </p:cNvSpPr>
            <p:nvPr/>
          </p:nvSpPr>
          <p:spPr bwMode="auto">
            <a:xfrm>
              <a:off x="1523" y="3346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1" name="Oval 39"/>
            <p:cNvSpPr>
              <a:spLocks noChangeArrowheads="1"/>
            </p:cNvSpPr>
            <p:nvPr/>
          </p:nvSpPr>
          <p:spPr bwMode="auto">
            <a:xfrm>
              <a:off x="1236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2" name="Oval 40"/>
            <p:cNvSpPr>
              <a:spLocks noChangeArrowheads="1"/>
            </p:cNvSpPr>
            <p:nvPr/>
          </p:nvSpPr>
          <p:spPr bwMode="auto">
            <a:xfrm>
              <a:off x="1811" y="3059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3" name="Oval 41"/>
            <p:cNvSpPr>
              <a:spLocks noChangeArrowheads="1"/>
            </p:cNvSpPr>
            <p:nvPr/>
          </p:nvSpPr>
          <p:spPr bwMode="auto">
            <a:xfrm>
              <a:off x="2098" y="3059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4" name="Oval 42"/>
            <p:cNvSpPr>
              <a:spLocks noChangeArrowheads="1"/>
            </p:cNvSpPr>
            <p:nvPr/>
          </p:nvSpPr>
          <p:spPr bwMode="auto">
            <a:xfrm>
              <a:off x="2386" y="3059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5" name="Oval 43"/>
            <p:cNvSpPr>
              <a:spLocks noChangeArrowheads="1"/>
            </p:cNvSpPr>
            <p:nvPr/>
          </p:nvSpPr>
          <p:spPr bwMode="auto">
            <a:xfrm>
              <a:off x="1523" y="3059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6" name="Oval 44"/>
            <p:cNvSpPr>
              <a:spLocks noChangeArrowheads="1"/>
            </p:cNvSpPr>
            <p:nvPr/>
          </p:nvSpPr>
          <p:spPr bwMode="auto">
            <a:xfrm>
              <a:off x="1236" y="3059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7" name="Oval 45"/>
            <p:cNvSpPr>
              <a:spLocks noChangeArrowheads="1"/>
            </p:cNvSpPr>
            <p:nvPr/>
          </p:nvSpPr>
          <p:spPr bwMode="auto">
            <a:xfrm>
              <a:off x="1811" y="2771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8" name="Oval 46"/>
            <p:cNvSpPr>
              <a:spLocks noChangeArrowheads="1"/>
            </p:cNvSpPr>
            <p:nvPr/>
          </p:nvSpPr>
          <p:spPr bwMode="auto">
            <a:xfrm>
              <a:off x="2098" y="2771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29" name="Oval 48"/>
            <p:cNvSpPr>
              <a:spLocks noChangeArrowheads="1"/>
            </p:cNvSpPr>
            <p:nvPr/>
          </p:nvSpPr>
          <p:spPr bwMode="auto">
            <a:xfrm>
              <a:off x="1523" y="2771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0" name="Oval 49"/>
            <p:cNvSpPr>
              <a:spLocks noChangeArrowheads="1"/>
            </p:cNvSpPr>
            <p:nvPr/>
          </p:nvSpPr>
          <p:spPr bwMode="auto">
            <a:xfrm>
              <a:off x="1236" y="2771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1" name="Oval 50"/>
            <p:cNvSpPr>
              <a:spLocks noChangeArrowheads="1"/>
            </p:cNvSpPr>
            <p:nvPr/>
          </p:nvSpPr>
          <p:spPr bwMode="auto">
            <a:xfrm>
              <a:off x="1811" y="248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2" name="Oval 51"/>
            <p:cNvSpPr>
              <a:spLocks noChangeArrowheads="1"/>
            </p:cNvSpPr>
            <p:nvPr/>
          </p:nvSpPr>
          <p:spPr bwMode="auto">
            <a:xfrm>
              <a:off x="2098" y="248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3" name="Oval 52"/>
            <p:cNvSpPr>
              <a:spLocks noChangeArrowheads="1"/>
            </p:cNvSpPr>
            <p:nvPr/>
          </p:nvSpPr>
          <p:spPr bwMode="auto">
            <a:xfrm>
              <a:off x="2386" y="2771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4" name="Oval 53"/>
            <p:cNvSpPr>
              <a:spLocks noChangeArrowheads="1"/>
            </p:cNvSpPr>
            <p:nvPr/>
          </p:nvSpPr>
          <p:spPr bwMode="auto">
            <a:xfrm>
              <a:off x="1523" y="248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535" name="Oval 54"/>
            <p:cNvSpPr>
              <a:spLocks noChangeArrowheads="1"/>
            </p:cNvSpPr>
            <p:nvPr/>
          </p:nvSpPr>
          <p:spPr bwMode="auto">
            <a:xfrm>
              <a:off x="1236" y="248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3" name="Group 108"/>
          <p:cNvGrpSpPr>
            <a:grpSpLocks/>
          </p:cNvGrpSpPr>
          <p:nvPr/>
        </p:nvGrpSpPr>
        <p:grpSpPr bwMode="auto">
          <a:xfrm>
            <a:off x="4572000" y="2724150"/>
            <a:ext cx="2281238" cy="2281238"/>
            <a:chOff x="2928" y="2448"/>
            <a:chExt cx="1437" cy="1437"/>
          </a:xfrm>
        </p:grpSpPr>
        <p:sp>
          <p:nvSpPr>
            <p:cNvPr id="18438" name="Rectangle 56"/>
            <p:cNvSpPr>
              <a:spLocks noChangeArrowheads="1"/>
            </p:cNvSpPr>
            <p:nvPr/>
          </p:nvSpPr>
          <p:spPr bwMode="auto">
            <a:xfrm>
              <a:off x="2928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39" name="Rectangle 57"/>
            <p:cNvSpPr>
              <a:spLocks noChangeArrowheads="1"/>
            </p:cNvSpPr>
            <p:nvPr/>
          </p:nvSpPr>
          <p:spPr bwMode="auto">
            <a:xfrm>
              <a:off x="3215" y="244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0" name="Rectangle 58"/>
            <p:cNvSpPr>
              <a:spLocks noChangeArrowheads="1"/>
            </p:cNvSpPr>
            <p:nvPr/>
          </p:nvSpPr>
          <p:spPr bwMode="auto">
            <a:xfrm>
              <a:off x="3503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1" name="Rectangle 59"/>
            <p:cNvSpPr>
              <a:spLocks noChangeArrowheads="1"/>
            </p:cNvSpPr>
            <p:nvPr/>
          </p:nvSpPr>
          <p:spPr bwMode="auto">
            <a:xfrm>
              <a:off x="3790" y="244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2" name="Rectangle 60"/>
            <p:cNvSpPr>
              <a:spLocks noChangeArrowheads="1"/>
            </p:cNvSpPr>
            <p:nvPr/>
          </p:nvSpPr>
          <p:spPr bwMode="auto">
            <a:xfrm>
              <a:off x="4078" y="244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3" name="Rectangle 61"/>
            <p:cNvSpPr>
              <a:spLocks noChangeArrowheads="1"/>
            </p:cNvSpPr>
            <p:nvPr/>
          </p:nvSpPr>
          <p:spPr bwMode="auto">
            <a:xfrm>
              <a:off x="2928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4" name="Rectangle 62"/>
            <p:cNvSpPr>
              <a:spLocks noChangeArrowheads="1"/>
            </p:cNvSpPr>
            <p:nvPr/>
          </p:nvSpPr>
          <p:spPr bwMode="auto">
            <a:xfrm>
              <a:off x="3215" y="2735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5" name="Rectangle 63"/>
            <p:cNvSpPr>
              <a:spLocks noChangeArrowheads="1"/>
            </p:cNvSpPr>
            <p:nvPr/>
          </p:nvSpPr>
          <p:spPr bwMode="auto">
            <a:xfrm>
              <a:off x="3503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6" name="Rectangle 64"/>
            <p:cNvSpPr>
              <a:spLocks noChangeArrowheads="1"/>
            </p:cNvSpPr>
            <p:nvPr/>
          </p:nvSpPr>
          <p:spPr bwMode="auto">
            <a:xfrm>
              <a:off x="3790" y="2735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7" name="Rectangle 65"/>
            <p:cNvSpPr>
              <a:spLocks noChangeArrowheads="1"/>
            </p:cNvSpPr>
            <p:nvPr/>
          </p:nvSpPr>
          <p:spPr bwMode="auto">
            <a:xfrm>
              <a:off x="4078" y="2735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8" name="Rectangle 66"/>
            <p:cNvSpPr>
              <a:spLocks noChangeArrowheads="1"/>
            </p:cNvSpPr>
            <p:nvPr/>
          </p:nvSpPr>
          <p:spPr bwMode="auto">
            <a:xfrm>
              <a:off x="2928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49" name="Rectangle 67"/>
            <p:cNvSpPr>
              <a:spLocks noChangeArrowheads="1"/>
            </p:cNvSpPr>
            <p:nvPr/>
          </p:nvSpPr>
          <p:spPr bwMode="auto">
            <a:xfrm>
              <a:off x="3215" y="3023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0" name="Rectangle 68"/>
            <p:cNvSpPr>
              <a:spLocks noChangeArrowheads="1"/>
            </p:cNvSpPr>
            <p:nvPr/>
          </p:nvSpPr>
          <p:spPr bwMode="auto">
            <a:xfrm>
              <a:off x="3503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1" name="Rectangle 69"/>
            <p:cNvSpPr>
              <a:spLocks noChangeArrowheads="1"/>
            </p:cNvSpPr>
            <p:nvPr/>
          </p:nvSpPr>
          <p:spPr bwMode="auto">
            <a:xfrm>
              <a:off x="3790" y="3023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2" name="Rectangle 70"/>
            <p:cNvSpPr>
              <a:spLocks noChangeArrowheads="1"/>
            </p:cNvSpPr>
            <p:nvPr/>
          </p:nvSpPr>
          <p:spPr bwMode="auto">
            <a:xfrm>
              <a:off x="4078" y="3023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3" name="Rectangle 71"/>
            <p:cNvSpPr>
              <a:spLocks noChangeArrowheads="1"/>
            </p:cNvSpPr>
            <p:nvPr/>
          </p:nvSpPr>
          <p:spPr bwMode="auto">
            <a:xfrm>
              <a:off x="2928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4" name="Rectangle 72"/>
            <p:cNvSpPr>
              <a:spLocks noChangeArrowheads="1"/>
            </p:cNvSpPr>
            <p:nvPr/>
          </p:nvSpPr>
          <p:spPr bwMode="auto">
            <a:xfrm>
              <a:off x="3215" y="3310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5" name="Rectangle 73"/>
            <p:cNvSpPr>
              <a:spLocks noChangeArrowheads="1"/>
            </p:cNvSpPr>
            <p:nvPr/>
          </p:nvSpPr>
          <p:spPr bwMode="auto">
            <a:xfrm>
              <a:off x="3503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6" name="Rectangle 74"/>
            <p:cNvSpPr>
              <a:spLocks noChangeArrowheads="1"/>
            </p:cNvSpPr>
            <p:nvPr/>
          </p:nvSpPr>
          <p:spPr bwMode="auto">
            <a:xfrm>
              <a:off x="3790" y="3310"/>
              <a:ext cx="288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7" name="Rectangle 75"/>
            <p:cNvSpPr>
              <a:spLocks noChangeArrowheads="1"/>
            </p:cNvSpPr>
            <p:nvPr/>
          </p:nvSpPr>
          <p:spPr bwMode="auto">
            <a:xfrm>
              <a:off x="4078" y="3310"/>
              <a:ext cx="287" cy="288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8" name="Rectangle 76"/>
            <p:cNvSpPr>
              <a:spLocks noChangeArrowheads="1"/>
            </p:cNvSpPr>
            <p:nvPr/>
          </p:nvSpPr>
          <p:spPr bwMode="auto">
            <a:xfrm>
              <a:off x="2928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59" name="Rectangle 77"/>
            <p:cNvSpPr>
              <a:spLocks noChangeArrowheads="1"/>
            </p:cNvSpPr>
            <p:nvPr/>
          </p:nvSpPr>
          <p:spPr bwMode="auto">
            <a:xfrm>
              <a:off x="3215" y="359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0" name="Rectangle 78"/>
            <p:cNvSpPr>
              <a:spLocks noChangeArrowheads="1"/>
            </p:cNvSpPr>
            <p:nvPr/>
          </p:nvSpPr>
          <p:spPr bwMode="auto">
            <a:xfrm>
              <a:off x="3503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1" name="Rectangle 79"/>
            <p:cNvSpPr>
              <a:spLocks noChangeArrowheads="1"/>
            </p:cNvSpPr>
            <p:nvPr/>
          </p:nvSpPr>
          <p:spPr bwMode="auto">
            <a:xfrm>
              <a:off x="3790" y="3598"/>
              <a:ext cx="288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2" name="Rectangle 80"/>
            <p:cNvSpPr>
              <a:spLocks noChangeArrowheads="1"/>
            </p:cNvSpPr>
            <p:nvPr/>
          </p:nvSpPr>
          <p:spPr bwMode="auto">
            <a:xfrm>
              <a:off x="4078" y="3598"/>
              <a:ext cx="287" cy="28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3" name="Oval 81"/>
            <p:cNvSpPr>
              <a:spLocks noChangeArrowheads="1"/>
            </p:cNvSpPr>
            <p:nvPr/>
          </p:nvSpPr>
          <p:spPr bwMode="auto">
            <a:xfrm>
              <a:off x="3539" y="363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4" name="Oval 82"/>
            <p:cNvSpPr>
              <a:spLocks noChangeArrowheads="1"/>
            </p:cNvSpPr>
            <p:nvPr/>
          </p:nvSpPr>
          <p:spPr bwMode="auto">
            <a:xfrm>
              <a:off x="3826" y="363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5" name="Oval 83"/>
            <p:cNvSpPr>
              <a:spLocks noChangeArrowheads="1"/>
            </p:cNvSpPr>
            <p:nvPr/>
          </p:nvSpPr>
          <p:spPr bwMode="auto">
            <a:xfrm>
              <a:off x="4114" y="363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6" name="Oval 84"/>
            <p:cNvSpPr>
              <a:spLocks noChangeArrowheads="1"/>
            </p:cNvSpPr>
            <p:nvPr/>
          </p:nvSpPr>
          <p:spPr bwMode="auto">
            <a:xfrm>
              <a:off x="3251" y="363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7" name="Oval 85"/>
            <p:cNvSpPr>
              <a:spLocks noChangeArrowheads="1"/>
            </p:cNvSpPr>
            <p:nvPr/>
          </p:nvSpPr>
          <p:spPr bwMode="auto">
            <a:xfrm>
              <a:off x="2964" y="3634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8" name="Oval 86"/>
            <p:cNvSpPr>
              <a:spLocks noChangeArrowheads="1"/>
            </p:cNvSpPr>
            <p:nvPr/>
          </p:nvSpPr>
          <p:spPr bwMode="auto">
            <a:xfrm>
              <a:off x="3539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69" name="Oval 87"/>
            <p:cNvSpPr>
              <a:spLocks noChangeArrowheads="1"/>
            </p:cNvSpPr>
            <p:nvPr/>
          </p:nvSpPr>
          <p:spPr bwMode="auto">
            <a:xfrm>
              <a:off x="3826" y="3346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0" name="Oval 88"/>
            <p:cNvSpPr>
              <a:spLocks noChangeArrowheads="1"/>
            </p:cNvSpPr>
            <p:nvPr/>
          </p:nvSpPr>
          <p:spPr bwMode="auto">
            <a:xfrm>
              <a:off x="4114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1" name="Oval 89"/>
            <p:cNvSpPr>
              <a:spLocks noChangeArrowheads="1"/>
            </p:cNvSpPr>
            <p:nvPr/>
          </p:nvSpPr>
          <p:spPr bwMode="auto">
            <a:xfrm>
              <a:off x="3251" y="3346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2" name="Oval 90"/>
            <p:cNvSpPr>
              <a:spLocks noChangeArrowheads="1"/>
            </p:cNvSpPr>
            <p:nvPr/>
          </p:nvSpPr>
          <p:spPr bwMode="auto">
            <a:xfrm>
              <a:off x="2964" y="3346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3" name="Oval 91"/>
            <p:cNvSpPr>
              <a:spLocks noChangeArrowheads="1"/>
            </p:cNvSpPr>
            <p:nvPr/>
          </p:nvSpPr>
          <p:spPr bwMode="auto">
            <a:xfrm>
              <a:off x="3826" y="3059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4" name="Oval 93"/>
            <p:cNvSpPr>
              <a:spLocks noChangeArrowheads="1"/>
            </p:cNvSpPr>
            <p:nvPr/>
          </p:nvSpPr>
          <p:spPr bwMode="auto">
            <a:xfrm>
              <a:off x="4114" y="3059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5" name="Oval 94"/>
            <p:cNvSpPr>
              <a:spLocks noChangeArrowheads="1"/>
            </p:cNvSpPr>
            <p:nvPr/>
          </p:nvSpPr>
          <p:spPr bwMode="auto">
            <a:xfrm>
              <a:off x="3251" y="3059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6" name="Oval 95"/>
            <p:cNvSpPr>
              <a:spLocks noChangeArrowheads="1"/>
            </p:cNvSpPr>
            <p:nvPr/>
          </p:nvSpPr>
          <p:spPr bwMode="auto">
            <a:xfrm>
              <a:off x="2964" y="3059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7" name="Oval 96"/>
            <p:cNvSpPr>
              <a:spLocks noChangeArrowheads="1"/>
            </p:cNvSpPr>
            <p:nvPr/>
          </p:nvSpPr>
          <p:spPr bwMode="auto">
            <a:xfrm>
              <a:off x="3539" y="2771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8" name="Oval 97"/>
            <p:cNvSpPr>
              <a:spLocks noChangeArrowheads="1"/>
            </p:cNvSpPr>
            <p:nvPr/>
          </p:nvSpPr>
          <p:spPr bwMode="auto">
            <a:xfrm>
              <a:off x="3826" y="2771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79" name="Oval 98"/>
            <p:cNvSpPr>
              <a:spLocks noChangeArrowheads="1"/>
            </p:cNvSpPr>
            <p:nvPr/>
          </p:nvSpPr>
          <p:spPr bwMode="auto">
            <a:xfrm>
              <a:off x="4114" y="2771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0" name="Oval 99"/>
            <p:cNvSpPr>
              <a:spLocks noChangeArrowheads="1"/>
            </p:cNvSpPr>
            <p:nvPr/>
          </p:nvSpPr>
          <p:spPr bwMode="auto">
            <a:xfrm>
              <a:off x="3251" y="2771"/>
              <a:ext cx="216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1" name="Oval 100"/>
            <p:cNvSpPr>
              <a:spLocks noChangeArrowheads="1"/>
            </p:cNvSpPr>
            <p:nvPr/>
          </p:nvSpPr>
          <p:spPr bwMode="auto">
            <a:xfrm>
              <a:off x="2964" y="2771"/>
              <a:ext cx="215" cy="21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2" name="Oval 101"/>
            <p:cNvSpPr>
              <a:spLocks noChangeArrowheads="1"/>
            </p:cNvSpPr>
            <p:nvPr/>
          </p:nvSpPr>
          <p:spPr bwMode="auto">
            <a:xfrm>
              <a:off x="3539" y="248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3" name="Oval 102"/>
            <p:cNvSpPr>
              <a:spLocks noChangeArrowheads="1"/>
            </p:cNvSpPr>
            <p:nvPr/>
          </p:nvSpPr>
          <p:spPr bwMode="auto">
            <a:xfrm>
              <a:off x="3826" y="248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4" name="Oval 103"/>
            <p:cNvSpPr>
              <a:spLocks noChangeArrowheads="1"/>
            </p:cNvSpPr>
            <p:nvPr/>
          </p:nvSpPr>
          <p:spPr bwMode="auto">
            <a:xfrm>
              <a:off x="4114" y="2484"/>
              <a:ext cx="215" cy="215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5" name="Oval 104"/>
            <p:cNvSpPr>
              <a:spLocks noChangeArrowheads="1"/>
            </p:cNvSpPr>
            <p:nvPr/>
          </p:nvSpPr>
          <p:spPr bwMode="auto">
            <a:xfrm>
              <a:off x="3251" y="2484"/>
              <a:ext cx="216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486" name="Oval 105"/>
            <p:cNvSpPr>
              <a:spLocks noChangeArrowheads="1"/>
            </p:cNvSpPr>
            <p:nvPr/>
          </p:nvSpPr>
          <p:spPr bwMode="auto">
            <a:xfrm>
              <a:off x="2964" y="2484"/>
              <a:ext cx="215" cy="21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42900"/>
            <a:ext cx="83058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19459" name="Rectangle 1027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314325" y="1428750"/>
            <a:ext cx="8829675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1.  What is the maximum number of choices the musketeer player can have on his turn?</a:t>
            </a:r>
          </a:p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2.  ...on his first turn?</a:t>
            </a:r>
          </a:p>
          <a:p>
            <a:pPr>
              <a:buFontTx/>
              <a:buNone/>
            </a:pPr>
            <a:r>
              <a:rPr lang="en-US" sz="2400" i="1" smtClean="0">
                <a:ea typeface="ヒラギノ角ゴ Pro W3" pitchFamily="48" charset="-128"/>
              </a:rPr>
              <a:t>3.  ...on his last turn?</a:t>
            </a:r>
          </a:p>
          <a:p>
            <a:pPr>
              <a:buFontTx/>
              <a:buNone/>
            </a:pPr>
            <a:endParaRPr lang="en-US" sz="2400" i="1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38150"/>
            <a:ext cx="80772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533400" y="1657350"/>
            <a:ext cx="80772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i="1" smtClean="0">
                <a:ea typeface="ヒラギノ角ゴ Pro W3" pitchFamily="48" charset="-128"/>
              </a:rPr>
              <a:t>What does this graph look like? </a:t>
            </a:r>
          </a:p>
          <a:p>
            <a:endParaRPr lang="en-US" i="1" smtClean="0">
              <a:ea typeface="ヒラギノ角ゴ Pro W3" pitchFamily="48" charset="-128"/>
            </a:endParaRPr>
          </a:p>
        </p:txBody>
      </p:sp>
      <p:sp>
        <p:nvSpPr>
          <p:cNvPr id="20484" name="Text Box 11"/>
          <p:cNvSpPr txBox="1">
            <a:spLocks noChangeArrowheads="1"/>
          </p:cNvSpPr>
          <p:nvPr/>
        </p:nvSpPr>
        <p:spPr bwMode="auto">
          <a:xfrm>
            <a:off x="4038600" y="4476750"/>
            <a:ext cx="82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Time</a:t>
            </a:r>
          </a:p>
        </p:txBody>
      </p:sp>
      <p:sp>
        <p:nvSpPr>
          <p:cNvPr id="20485" name="Text Box 12"/>
          <p:cNvSpPr txBox="1">
            <a:spLocks noChangeArrowheads="1"/>
          </p:cNvSpPr>
          <p:nvPr/>
        </p:nvSpPr>
        <p:spPr bwMode="auto">
          <a:xfrm rot="-5400000">
            <a:off x="1703387" y="3306763"/>
            <a:ext cx="1165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Choices</a:t>
            </a:r>
          </a:p>
        </p:txBody>
      </p:sp>
      <p:cxnSp>
        <p:nvCxnSpPr>
          <p:cNvPr id="20486" name="Straight Arrow Connector 13"/>
          <p:cNvCxnSpPr>
            <a:cxnSpLocks noChangeShapeType="1"/>
          </p:cNvCxnSpPr>
          <p:nvPr/>
        </p:nvCxnSpPr>
        <p:spPr bwMode="auto">
          <a:xfrm rot="5400000" flipH="1" flipV="1">
            <a:off x="1638301" y="3524250"/>
            <a:ext cx="1905000" cy="3175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487" name="Straight Arrow Connector 15"/>
          <p:cNvCxnSpPr>
            <a:cxnSpLocks noChangeShapeType="1"/>
          </p:cNvCxnSpPr>
          <p:nvPr/>
        </p:nvCxnSpPr>
        <p:spPr bwMode="auto">
          <a:xfrm>
            <a:off x="2590800" y="4476750"/>
            <a:ext cx="3810000" cy="1588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38150"/>
            <a:ext cx="80772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533400" y="1657350"/>
            <a:ext cx="80772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i="1" smtClean="0">
                <a:ea typeface="ヒラギノ角ゴ Pro W3" pitchFamily="48" charset="-128"/>
              </a:rPr>
              <a:t>What does this graph look like? </a:t>
            </a:r>
          </a:p>
          <a:p>
            <a:endParaRPr lang="en-US" i="1" smtClean="0">
              <a:ea typeface="ヒラギノ角ゴ Pro W3" pitchFamily="48" charset="-128"/>
            </a:endParaRPr>
          </a:p>
        </p:txBody>
      </p:sp>
      <p:sp>
        <p:nvSpPr>
          <p:cNvPr id="21508" name="Text Box 11"/>
          <p:cNvSpPr txBox="1">
            <a:spLocks noChangeArrowheads="1"/>
          </p:cNvSpPr>
          <p:nvPr/>
        </p:nvSpPr>
        <p:spPr bwMode="auto">
          <a:xfrm>
            <a:off x="4038600" y="4476750"/>
            <a:ext cx="82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Time</a:t>
            </a:r>
          </a:p>
        </p:txBody>
      </p:sp>
      <p:sp>
        <p:nvSpPr>
          <p:cNvPr id="21509" name="Text Box 12"/>
          <p:cNvSpPr txBox="1">
            <a:spLocks noChangeArrowheads="1"/>
          </p:cNvSpPr>
          <p:nvPr/>
        </p:nvSpPr>
        <p:spPr bwMode="auto">
          <a:xfrm rot="-5400000">
            <a:off x="1703387" y="3306763"/>
            <a:ext cx="1165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Choices</a:t>
            </a:r>
          </a:p>
        </p:txBody>
      </p:sp>
      <p:cxnSp>
        <p:nvCxnSpPr>
          <p:cNvPr id="21510" name="Straight Arrow Connector 13"/>
          <p:cNvCxnSpPr>
            <a:cxnSpLocks noChangeShapeType="1"/>
          </p:cNvCxnSpPr>
          <p:nvPr/>
        </p:nvCxnSpPr>
        <p:spPr bwMode="auto">
          <a:xfrm rot="5400000" flipH="1" flipV="1">
            <a:off x="1638301" y="3524250"/>
            <a:ext cx="1905000" cy="3175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1511" name="Straight Arrow Connector 15"/>
          <p:cNvCxnSpPr>
            <a:cxnSpLocks noChangeShapeType="1"/>
          </p:cNvCxnSpPr>
          <p:nvPr/>
        </p:nvCxnSpPr>
        <p:spPr bwMode="auto">
          <a:xfrm>
            <a:off x="2590800" y="4476750"/>
            <a:ext cx="3810000" cy="1588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1512" name="Freeform 8"/>
          <p:cNvSpPr>
            <a:spLocks/>
          </p:cNvSpPr>
          <p:nvPr/>
        </p:nvSpPr>
        <p:spPr bwMode="auto">
          <a:xfrm>
            <a:off x="2743200" y="2808288"/>
            <a:ext cx="3429000" cy="1668462"/>
          </a:xfrm>
          <a:custGeom>
            <a:avLst/>
            <a:gdLst>
              <a:gd name="T0" fmla="*/ 0 w 3552"/>
              <a:gd name="T1" fmla="*/ 1668462 h 1728"/>
              <a:gd name="T2" fmla="*/ 1668162 w 3552"/>
              <a:gd name="T3" fmla="*/ 231731 h 1728"/>
              <a:gd name="T4" fmla="*/ 2826608 w 3552"/>
              <a:gd name="T5" fmla="*/ 278077 h 1728"/>
              <a:gd name="T6" fmla="*/ 3429000 w 3552"/>
              <a:gd name="T7" fmla="*/ 1668462 h 1728"/>
              <a:gd name="T8" fmla="*/ 0 60000 65536"/>
              <a:gd name="T9" fmla="*/ 0 60000 65536"/>
              <a:gd name="T10" fmla="*/ 0 60000 65536"/>
              <a:gd name="T11" fmla="*/ 0 60000 65536"/>
              <a:gd name="T12" fmla="*/ 0 w 3552"/>
              <a:gd name="T13" fmla="*/ 0 h 1728"/>
              <a:gd name="T14" fmla="*/ 3552 w 3552"/>
              <a:gd name="T15" fmla="*/ 1728 h 17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52" h="1728">
                <a:moveTo>
                  <a:pt x="0" y="1728"/>
                </a:moveTo>
                <a:cubicBezTo>
                  <a:pt x="620" y="1104"/>
                  <a:pt x="1240" y="480"/>
                  <a:pt x="1728" y="240"/>
                </a:cubicBezTo>
                <a:cubicBezTo>
                  <a:pt x="2216" y="0"/>
                  <a:pt x="2624" y="40"/>
                  <a:pt x="2928" y="288"/>
                </a:cubicBezTo>
                <a:cubicBezTo>
                  <a:pt x="3232" y="536"/>
                  <a:pt x="3392" y="1132"/>
                  <a:pt x="3552" y="1728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4099" name="Content Placeholder 6"/>
          <p:cNvSpPr>
            <a:spLocks noGrp="1"/>
          </p:cNvSpPr>
          <p:nvPr>
            <p:ph sz="quarter" idx="10"/>
          </p:nvPr>
        </p:nvSpPr>
        <p:spPr bwMode="auto">
          <a:xfrm>
            <a:off x="152400" y="2038350"/>
            <a:ext cx="5791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2400" smtClean="0">
                <a:ea typeface="ヒラギノ角ゴ Pro W3" pitchFamily="48" charset="-128"/>
              </a:rPr>
              <a:t>One player is the Musketeers</a:t>
            </a:r>
          </a:p>
          <a:p>
            <a:r>
              <a:rPr lang="en-US" sz="2400" smtClean="0">
                <a:ea typeface="ヒラギノ角ゴ Pro W3" pitchFamily="48" charset="-128"/>
              </a:rPr>
              <a:t>The other is the Cardinal. </a:t>
            </a:r>
          </a:p>
        </p:txBody>
      </p:sp>
      <p:pic>
        <p:nvPicPr>
          <p:cNvPr id="4100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5313" y="971550"/>
            <a:ext cx="339248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819150"/>
            <a:ext cx="83058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Exercise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304800" y="1657350"/>
            <a:ext cx="8305800" cy="2971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n-US" smtClean="0">
                <a:ea typeface="ヒラギノ角ゴ Pro W3" pitchFamily="48" charset="-128"/>
              </a:rPr>
              <a:t>While remaining faithful to the aesthetic qualities we identified in the breakdown:</a:t>
            </a:r>
          </a:p>
          <a:p>
            <a:r>
              <a:rPr lang="en-US" smtClean="0">
                <a:ea typeface="ヒラギノ角ゴ Pro W3" pitchFamily="48" charset="-128"/>
              </a:rPr>
              <a:t>Adapt the rules to accommodate 3 players.</a:t>
            </a:r>
          </a:p>
          <a:p>
            <a:r>
              <a:rPr lang="en-US" smtClean="0">
                <a:ea typeface="ヒラギノ角ゴ Pro W3" pitchFamily="48" charset="-128"/>
              </a:rPr>
              <a:t>Adapt the rules to accommodate 4 players.</a:t>
            </a:r>
          </a:p>
          <a:p>
            <a:r>
              <a:rPr lang="en-US" smtClean="0">
                <a:ea typeface="ヒラギノ角ゴ Pro W3" pitchFamily="48" charset="-128"/>
              </a:rPr>
              <a:t>Can you come up with a single rules set that accommodates 2-4 players?</a:t>
            </a:r>
          </a:p>
          <a:p>
            <a:endParaRPr lang="en-US" smtClean="0">
              <a:ea typeface="ヒラギノ角ゴ Pro W3" pitchFamily="48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1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i="1" dirty="0" smtClean="0">
                <a:ea typeface="ヒラギノ角ゴ Pro W3" pitchFamily="48" charset="-128"/>
              </a:rPr>
              <a:t>Alpha Version due at 4:15</a:t>
            </a:r>
            <a:endParaRPr lang="en-US" dirty="0" smtClean="0">
              <a:ea typeface="ヒラギノ角ゴ Pro W3" pitchFamily="48" charset="-128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i="1" dirty="0" smtClean="0">
                <a:ea typeface="ヒラギノ角ゴ Pro W3" pitchFamily="48" charset="-128"/>
              </a:rPr>
              <a:t>Beta Test at 4:45</a:t>
            </a:r>
            <a:endParaRPr lang="en-US" dirty="0" smtClean="0">
              <a:ea typeface="ヒラギノ角ゴ Pro W3" pitchFamily="48" charset="-128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Make sure your rules are written down.</a:t>
            </a:r>
          </a:p>
          <a:p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i="1" smtClean="0">
                <a:ea typeface="ヒラギノ角ゴ Pro W3" pitchFamily="48" charset="-128"/>
              </a:rPr>
              <a:t>Beta Test</a:t>
            </a:r>
            <a:endParaRPr lang="en-US" smtClean="0">
              <a:ea typeface="ヒラギノ角ゴ Pro W3" pitchFamily="48" charset="-128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Send two testers to other tables. </a:t>
            </a:r>
          </a:p>
          <a:p>
            <a:r>
              <a:rPr lang="en-US" dirty="0" smtClean="0">
                <a:ea typeface="ヒラギノ角ゴ Pro W3" pitchFamily="48" charset="-128"/>
              </a:rPr>
              <a:t>Beta test until 5:15</a:t>
            </a:r>
          </a:p>
          <a:p>
            <a:endParaRPr lang="en-US" dirty="0" smtClean="0">
              <a:ea typeface="ヒラギノ角ゴ Pro W3" pitchFamily="48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ea typeface="ヒラギノ角ゴ Pro W3" pitchFamily="48" charset="-128"/>
              </a:rPr>
              <a:t>Let’s compare solutions.  What different approaches did we take?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ea typeface="ヒラギノ角ゴ Pro W3" pitchFamily="48" charset="-128"/>
              </a:rPr>
              <a:t>How many possible board positions does your game have?</a:t>
            </a:r>
          </a:p>
          <a:p>
            <a:r>
              <a:rPr lang="en-US" smtClean="0">
                <a:ea typeface="ヒラギノ角ゴ Pro W3" pitchFamily="48" charset="-128"/>
              </a:rPr>
              <a:t>How does it compare to the original game?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61950"/>
            <a:ext cx="80772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Discussion Questions</a:t>
            </a:r>
          </a:p>
        </p:txBody>
      </p:sp>
      <p:sp>
        <p:nvSpPr>
          <p:cNvPr id="30723" name="Rectangle 5"/>
          <p:cNvSpPr>
            <a:spLocks noGrp="1" noChangeArrowheads="1"/>
          </p:cNvSpPr>
          <p:nvPr>
            <p:ph sz="quarter" idx="10"/>
          </p:nvPr>
        </p:nvSpPr>
        <p:spPr bwMode="auto">
          <a:xfrm>
            <a:off x="533400" y="1581150"/>
            <a:ext cx="8153400" cy="3200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2400" smtClean="0">
                <a:ea typeface="ヒラギノ角ゴ Pro W3" pitchFamily="48" charset="-128"/>
              </a:rPr>
              <a:t>Consider</a:t>
            </a:r>
            <a:r>
              <a:rPr lang="en-US" smtClean="0">
                <a:ea typeface="ヒラギノ角ゴ Pro W3" pitchFamily="48" charset="-128"/>
              </a:rPr>
              <a:t> </a:t>
            </a:r>
            <a:r>
              <a:rPr lang="en-US" sz="2400" smtClean="0">
                <a:ea typeface="ヒラギノ角ゴ Pro W3" pitchFamily="48" charset="-128"/>
              </a:rPr>
              <a:t>the problem of adding multiplayer  capability to a single-player digital game.</a:t>
            </a:r>
          </a:p>
          <a:p>
            <a:r>
              <a:rPr lang="en-US" sz="2400" smtClean="0">
                <a:ea typeface="ヒラギノ角ゴ Pro W3" pitchFamily="48" charset="-128"/>
              </a:rPr>
              <a:t>How is this exercise similar?  </a:t>
            </a:r>
          </a:p>
          <a:p>
            <a:r>
              <a:rPr lang="en-US" sz="2400" smtClean="0">
                <a:ea typeface="ヒラギノ角ゴ Pro W3" pitchFamily="48" charset="-128"/>
              </a:rPr>
              <a:t>How is it different?</a:t>
            </a:r>
          </a:p>
          <a:p>
            <a:endParaRPr lang="en-US" sz="2400" smtClean="0">
              <a:ea typeface="ヒラギノ角ゴ Pro W3" pitchFamily="48" charset="-128"/>
            </a:endParaRPr>
          </a:p>
          <a:p>
            <a:r>
              <a:rPr lang="en-US" sz="2400" smtClean="0">
                <a:ea typeface="ヒラギノ角ゴ Pro W3" pitchFamily="48" charset="-128"/>
              </a:rPr>
              <a:t>What about converting a multiplayer game into a massively multiplayer game?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The Message(s)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0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ea typeface="ヒラギノ角ゴ Pro W3" pitchFamily="48" charset="-128"/>
              </a:rPr>
              <a:t>Drama is emergent</a:t>
            </a:r>
          </a:p>
          <a:p>
            <a:r>
              <a:rPr lang="en-US" smtClean="0">
                <a:ea typeface="ヒラギノ角ゴ Pro W3" pitchFamily="48" charset="-128"/>
              </a:rPr>
              <a:t>State space is design space</a:t>
            </a:r>
          </a:p>
          <a:p>
            <a:r>
              <a:rPr lang="en-US" smtClean="0">
                <a:ea typeface="ヒラギノ角ゴ Pro W3" pitchFamily="48" charset="-128"/>
              </a:rPr>
              <a:t>Asymmetry is hard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Any Final Observations?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762000" y="1485900"/>
            <a:ext cx="739298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>
                <a:latin typeface="DIN-Light"/>
              </a:rPr>
              <a:t>Please Come to 2020 for the intro to Exercise II.</a:t>
            </a:r>
          </a:p>
        </p:txBody>
      </p:sp>
      <p:sp>
        <p:nvSpPr>
          <p:cNvPr id="33795" name="Title 2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a typeface="ヒラギノ角ゴ Pro W3" pitchFamily="48" charset="-128"/>
              </a:rPr>
              <a:t>That’s it!</a:t>
            </a:r>
          </a:p>
        </p:txBody>
      </p:sp>
      <p:sp>
        <p:nvSpPr>
          <p:cNvPr id="33796" name="Content Placeholder 3"/>
          <p:cNvSpPr>
            <a:spLocks noGrp="1"/>
          </p:cNvSpPr>
          <p:nvPr>
            <p:ph sz="quarter" idx="10"/>
          </p:nvPr>
        </p:nvSpPr>
        <p:spPr bwMode="auto">
          <a:xfrm>
            <a:off x="533400" y="2038350"/>
            <a:ext cx="80772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smtClean="0">
                <a:ea typeface="ヒラギノ角ゴ Pro W3" pitchFamily="48" charset="-128"/>
              </a:rPr>
              <a:t>Wrap up in room 236 at 5:30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5123" name="Content Placeholder 6"/>
          <p:cNvSpPr>
            <a:spLocks noGrp="1"/>
          </p:cNvSpPr>
          <p:nvPr>
            <p:ph sz="quarter" idx="10"/>
          </p:nvPr>
        </p:nvSpPr>
        <p:spPr bwMode="auto">
          <a:xfrm>
            <a:off x="152400" y="2038350"/>
            <a:ext cx="54864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2400" smtClean="0">
                <a:ea typeface="ヒラギノ角ゴ Pro W3" pitchFamily="48" charset="-128"/>
              </a:rPr>
              <a:t>Musketeer player moves by capturing an adjacent enemy piece. </a:t>
            </a:r>
          </a:p>
          <a:p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5124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4838" y="971550"/>
            <a:ext cx="337343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 bwMode="auto">
          <a:xfrm flipV="1">
            <a:off x="6248400" y="1981200"/>
            <a:ext cx="523875" cy="571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6147" name="Content Placeholder 6"/>
          <p:cNvSpPr>
            <a:spLocks noGrp="1"/>
          </p:cNvSpPr>
          <p:nvPr>
            <p:ph sz="quarter" idx="10"/>
          </p:nvPr>
        </p:nvSpPr>
        <p:spPr bwMode="auto">
          <a:xfrm>
            <a:off x="152400" y="2038350"/>
            <a:ext cx="54864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2400" smtClean="0">
                <a:ea typeface="ヒラギノ角ゴ Pro W3" pitchFamily="48" charset="-128"/>
              </a:rPr>
              <a:t>Musketeer player moves by capturing an adjacent enemy piece. </a:t>
            </a:r>
          </a:p>
          <a:p>
            <a:endParaRPr lang="en-US" sz="2400" smtClean="0">
              <a:ea typeface="ヒラギノ角ゴ Pro W3" pitchFamily="48" charset="-128"/>
            </a:endParaRPr>
          </a:p>
          <a:p>
            <a:r>
              <a:rPr lang="en-US" sz="2400" smtClean="0">
                <a:ea typeface="ヒラギノ角ゴ Pro W3" pitchFamily="48" charset="-128"/>
              </a:rPr>
              <a:t>Cardinal player moves by sliding into an adjacent empty space.</a:t>
            </a:r>
          </a:p>
          <a:p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6148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4838" y="998538"/>
            <a:ext cx="3373437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 bwMode="auto">
          <a:xfrm rot="16200000" flipV="1">
            <a:off x="5948363" y="2224087"/>
            <a:ext cx="514350" cy="285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7171" name="Content Placeholder 6"/>
          <p:cNvSpPr>
            <a:spLocks noGrp="1"/>
          </p:cNvSpPr>
          <p:nvPr>
            <p:ph sz="quarter" idx="10"/>
          </p:nvPr>
        </p:nvSpPr>
        <p:spPr bwMode="auto">
          <a:xfrm>
            <a:off x="685800" y="2038350"/>
            <a:ext cx="49530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>
                <a:ea typeface="ヒラギノ角ゴ Pro W3" pitchFamily="48" charset="-128"/>
              </a:rPr>
              <a:t>and so on…</a:t>
            </a:r>
          </a:p>
          <a:p>
            <a:pPr>
              <a:buFont typeface="Wingdings" pitchFamily="2" charset="2"/>
              <a:buNone/>
            </a:pPr>
            <a:endParaRPr lang="en-US" sz="2400" smtClean="0">
              <a:ea typeface="ヒラギノ角ゴ Pro W3" pitchFamily="48" charset="-128"/>
            </a:endParaRPr>
          </a:p>
          <a:p>
            <a:endParaRPr lang="en-US" sz="2400" smtClean="0">
              <a:ea typeface="ヒラギノ角ゴ Pro W3" pitchFamily="48" charset="-128"/>
            </a:endParaRPr>
          </a:p>
          <a:p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7172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3413" y="998538"/>
            <a:ext cx="3316287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 bwMode="auto">
          <a:xfrm flipV="1">
            <a:off x="7305675" y="2924175"/>
            <a:ext cx="523875" cy="571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8195" name="Content Placeholder 6"/>
          <p:cNvSpPr>
            <a:spLocks noGrp="1"/>
          </p:cNvSpPr>
          <p:nvPr>
            <p:ph sz="quarter" idx="10"/>
          </p:nvPr>
        </p:nvSpPr>
        <p:spPr bwMode="auto">
          <a:xfrm>
            <a:off x="685800" y="2038350"/>
            <a:ext cx="49530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>
                <a:ea typeface="ヒラギノ角ゴ Pro W3" pitchFamily="48" charset="-128"/>
              </a:rPr>
              <a:t>and so on…</a:t>
            </a:r>
          </a:p>
          <a:p>
            <a:pPr>
              <a:buFont typeface="Wingdings" pitchFamily="2" charset="2"/>
              <a:buNone/>
            </a:pPr>
            <a:r>
              <a:rPr lang="en-US" sz="2400" smtClean="0">
                <a:ea typeface="ヒラギノ角ゴ Pro W3" pitchFamily="48" charset="-128"/>
              </a:rPr>
              <a:t>and so forth…</a:t>
            </a:r>
          </a:p>
          <a:p>
            <a:pPr>
              <a:buFont typeface="Wingdings" pitchFamily="2" charset="2"/>
              <a:buNone/>
            </a:pPr>
            <a:endParaRPr lang="en-US" sz="2400" smtClean="0">
              <a:ea typeface="ヒラギノ角ゴ Pro W3" pitchFamily="48" charset="-128"/>
            </a:endParaRPr>
          </a:p>
          <a:p>
            <a:endParaRPr lang="en-US" sz="2400" smtClean="0">
              <a:ea typeface="ヒラギノ角ゴ Pro W3" pitchFamily="48" charset="-128"/>
            </a:endParaRPr>
          </a:p>
          <a:p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8196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3413" y="1016000"/>
            <a:ext cx="3316287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 bwMode="auto">
          <a:xfrm rot="10800000" flipV="1">
            <a:off x="6248400" y="2505075"/>
            <a:ext cx="523875" cy="381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9219" name="Content Placeholder 6"/>
          <p:cNvSpPr>
            <a:spLocks noGrp="1"/>
          </p:cNvSpPr>
          <p:nvPr>
            <p:ph sz="quarter" idx="10"/>
          </p:nvPr>
        </p:nvSpPr>
        <p:spPr bwMode="auto">
          <a:xfrm>
            <a:off x="533400" y="2038350"/>
            <a:ext cx="51054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>
                <a:ea typeface="ヒラギノ角ゴ Pro W3" pitchFamily="48" charset="-128"/>
              </a:rPr>
              <a:t>Musketeer wins if he has no adjacent enemies at the start his turn.  </a:t>
            </a:r>
          </a:p>
          <a:p>
            <a:pPr>
              <a:buFont typeface="Wingdings" pitchFamily="2" charset="2"/>
              <a:buNone/>
            </a:pPr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9220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4838" y="1069975"/>
            <a:ext cx="3373437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3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pitchFamily="48" charset="-128"/>
              </a:rPr>
              <a:t>Game Rules</a:t>
            </a:r>
          </a:p>
        </p:txBody>
      </p:sp>
      <p:sp>
        <p:nvSpPr>
          <p:cNvPr id="10243" name="Content Placeholder 6"/>
          <p:cNvSpPr>
            <a:spLocks noGrp="1"/>
          </p:cNvSpPr>
          <p:nvPr>
            <p:ph sz="quarter" idx="10"/>
          </p:nvPr>
        </p:nvSpPr>
        <p:spPr bwMode="auto">
          <a:xfrm>
            <a:off x="533400" y="2038350"/>
            <a:ext cx="5105400" cy="2743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>
                <a:ea typeface="ヒラギノ角ゴ Pro W3" pitchFamily="48" charset="-128"/>
              </a:rPr>
              <a:t>Cardinal wins if all three Musketeers are in the same row or column. </a:t>
            </a:r>
          </a:p>
          <a:p>
            <a:pPr>
              <a:buFont typeface="Wingdings" pitchFamily="2" charset="2"/>
              <a:buNone/>
            </a:pPr>
            <a:endParaRPr lang="en-US" sz="2400" smtClean="0">
              <a:ea typeface="ヒラギノ角ゴ Pro W3" pitchFamily="48" charset="-128"/>
            </a:endParaRPr>
          </a:p>
        </p:txBody>
      </p:sp>
      <p:pic>
        <p:nvPicPr>
          <p:cNvPr id="10244" name="Picture 7" descr="Workshop 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7388" y="1069975"/>
            <a:ext cx="3208337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 bwMode="auto">
          <a:xfrm>
            <a:off x="533400" y="342900"/>
            <a:ext cx="8077200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a typeface="ヒラギノ角ゴ Pro W3" pitchFamily="48" charset="-128"/>
              </a:rPr>
              <a:t>Play until 3:15</a:t>
            </a:r>
            <a:br>
              <a:rPr lang="en-US" dirty="0" smtClean="0">
                <a:ea typeface="ヒラギノ角ゴ Pro W3" pitchFamily="48" charset="-128"/>
              </a:rPr>
            </a:br>
            <a:endParaRPr lang="en-US" dirty="0" smtClean="0">
              <a:ea typeface="ヒラギノ角ゴ Pro W3" pitchFamily="48" charset="-128"/>
            </a:endParaRPr>
          </a:p>
        </p:txBody>
      </p:sp>
      <p:sp>
        <p:nvSpPr>
          <p:cNvPr id="4" name="Rectangle 57"/>
          <p:cNvSpPr txBox="1">
            <a:spLocks noChangeArrowheads="1"/>
          </p:cNvSpPr>
          <p:nvPr/>
        </p:nvSpPr>
        <p:spPr bwMode="auto">
          <a:xfrm>
            <a:off x="304800" y="971550"/>
            <a:ext cx="63246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r>
              <a:rPr kumimoji="0" lang="en-US" kern="0" dirty="0">
                <a:solidFill>
                  <a:srgbClr val="000000"/>
                </a:solidFill>
                <a:latin typeface="+mn-lt"/>
                <a:ea typeface="ヒラギノ角ゴ Pro W3" pitchFamily="80" charset="-128"/>
                <a:cs typeface="ヒラギノ角ゴ Pro W3" pitchFamily="80" charset="-128"/>
              </a:rPr>
              <a:t>Players take turns moving one of their pieces.  No diagonal moves.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endParaRPr kumimoji="0" lang="en-US" sz="1200" kern="0" dirty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r>
              <a:rPr kumimoji="0" lang="en-US" kern="0" dirty="0">
                <a:solidFill>
                  <a:srgbClr val="000000"/>
                </a:solidFill>
                <a:latin typeface="+mn-lt"/>
                <a:ea typeface="ヒラギノ角ゴ Pro W3" pitchFamily="80" charset="-128"/>
                <a:cs typeface="ヒラギノ角ゴ Pro W3" pitchFamily="80" charset="-128"/>
              </a:rPr>
              <a:t>Musketeers move by capturing a nearby enemy.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endParaRPr kumimoji="0" lang="en-US" sz="1200" kern="0" dirty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r>
              <a:rPr kumimoji="0" lang="en-US" kern="0" dirty="0">
                <a:solidFill>
                  <a:srgbClr val="000000"/>
                </a:solidFill>
                <a:latin typeface="+mn-lt"/>
                <a:ea typeface="ヒラギノ角ゴ Pro W3" pitchFamily="80" charset="-128"/>
                <a:cs typeface="ヒラギノ角ゴ Pro W3" pitchFamily="80" charset="-128"/>
              </a:rPr>
              <a:t>Cardinal’s men move to a nearby empty space.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endParaRPr kumimoji="0" lang="en-US" sz="1200" kern="0" dirty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r>
              <a:rPr kumimoji="0" lang="en-US" kern="0" dirty="0">
                <a:solidFill>
                  <a:srgbClr val="000000"/>
                </a:solidFill>
                <a:latin typeface="+mn-lt"/>
                <a:ea typeface="ヒラギノ角ゴ Pro W3" pitchFamily="80" charset="-128"/>
                <a:cs typeface="ヒラギノ角ゴ Pro W3" pitchFamily="80" charset="-128"/>
              </a:rPr>
              <a:t>Cardinal wins if the Musketeers are in the same row or column.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defRPr/>
            </a:pPr>
            <a:endParaRPr kumimoji="0" lang="en-US" sz="1200" kern="0" dirty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&gt;"/>
              <a:defRPr/>
            </a:pPr>
            <a:r>
              <a:rPr kumimoji="0" lang="en-US" kern="0" dirty="0">
                <a:solidFill>
                  <a:srgbClr val="000000"/>
                </a:solidFill>
                <a:latin typeface="+mn-lt"/>
                <a:ea typeface="ヒラギノ角ゴ Pro W3" pitchFamily="80" charset="-128"/>
                <a:cs typeface="ヒラギノ角ゴ Pro W3" pitchFamily="80" charset="-128"/>
              </a:rPr>
              <a:t>Musketeers win if they cannot move.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629400" y="2038350"/>
            <a:ext cx="2281238" cy="2281238"/>
            <a:chOff x="422" y="1055"/>
            <a:chExt cx="8440" cy="8440"/>
          </a:xfrm>
        </p:grpSpPr>
        <p:sp>
          <p:nvSpPr>
            <p:cNvPr id="11270" name="Rectangle 5"/>
            <p:cNvSpPr>
              <a:spLocks noChangeArrowheads="1"/>
            </p:cNvSpPr>
            <p:nvPr/>
          </p:nvSpPr>
          <p:spPr bwMode="auto">
            <a:xfrm>
              <a:off x="422" y="1055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1" name="Rectangle 6"/>
            <p:cNvSpPr>
              <a:spLocks noChangeArrowheads="1"/>
            </p:cNvSpPr>
            <p:nvPr/>
          </p:nvSpPr>
          <p:spPr bwMode="auto">
            <a:xfrm>
              <a:off x="2110" y="1055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2" name="Rectangle 7"/>
            <p:cNvSpPr>
              <a:spLocks noChangeArrowheads="1"/>
            </p:cNvSpPr>
            <p:nvPr/>
          </p:nvSpPr>
          <p:spPr bwMode="auto">
            <a:xfrm>
              <a:off x="3798" y="1055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3" name="Rectangle 8"/>
            <p:cNvSpPr>
              <a:spLocks noChangeArrowheads="1"/>
            </p:cNvSpPr>
            <p:nvPr/>
          </p:nvSpPr>
          <p:spPr bwMode="auto">
            <a:xfrm>
              <a:off x="5486" y="1055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4" name="Rectangle 9"/>
            <p:cNvSpPr>
              <a:spLocks noChangeArrowheads="1"/>
            </p:cNvSpPr>
            <p:nvPr/>
          </p:nvSpPr>
          <p:spPr bwMode="auto">
            <a:xfrm>
              <a:off x="7174" y="1055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5" name="Rectangle 10"/>
            <p:cNvSpPr>
              <a:spLocks noChangeArrowheads="1"/>
            </p:cNvSpPr>
            <p:nvPr/>
          </p:nvSpPr>
          <p:spPr bwMode="auto">
            <a:xfrm>
              <a:off x="422" y="2743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6" name="Rectangle 11"/>
            <p:cNvSpPr>
              <a:spLocks noChangeArrowheads="1"/>
            </p:cNvSpPr>
            <p:nvPr/>
          </p:nvSpPr>
          <p:spPr bwMode="auto">
            <a:xfrm>
              <a:off x="2110" y="2743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7" name="Rectangle 12"/>
            <p:cNvSpPr>
              <a:spLocks noChangeArrowheads="1"/>
            </p:cNvSpPr>
            <p:nvPr/>
          </p:nvSpPr>
          <p:spPr bwMode="auto">
            <a:xfrm>
              <a:off x="3798" y="2743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8" name="Rectangle 13"/>
            <p:cNvSpPr>
              <a:spLocks noChangeArrowheads="1"/>
            </p:cNvSpPr>
            <p:nvPr/>
          </p:nvSpPr>
          <p:spPr bwMode="auto">
            <a:xfrm>
              <a:off x="5486" y="2743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79" name="Rectangle 14"/>
            <p:cNvSpPr>
              <a:spLocks noChangeArrowheads="1"/>
            </p:cNvSpPr>
            <p:nvPr/>
          </p:nvSpPr>
          <p:spPr bwMode="auto">
            <a:xfrm>
              <a:off x="7174" y="2743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0" name="Rectangle 15"/>
            <p:cNvSpPr>
              <a:spLocks noChangeArrowheads="1"/>
            </p:cNvSpPr>
            <p:nvPr/>
          </p:nvSpPr>
          <p:spPr bwMode="auto">
            <a:xfrm>
              <a:off x="422" y="4431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1" name="Rectangle 16"/>
            <p:cNvSpPr>
              <a:spLocks noChangeArrowheads="1"/>
            </p:cNvSpPr>
            <p:nvPr/>
          </p:nvSpPr>
          <p:spPr bwMode="auto">
            <a:xfrm>
              <a:off x="2110" y="4431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2" name="Rectangle 17"/>
            <p:cNvSpPr>
              <a:spLocks noChangeArrowheads="1"/>
            </p:cNvSpPr>
            <p:nvPr/>
          </p:nvSpPr>
          <p:spPr bwMode="auto">
            <a:xfrm>
              <a:off x="3798" y="4431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3" name="Rectangle 18"/>
            <p:cNvSpPr>
              <a:spLocks noChangeArrowheads="1"/>
            </p:cNvSpPr>
            <p:nvPr/>
          </p:nvSpPr>
          <p:spPr bwMode="auto">
            <a:xfrm>
              <a:off x="5486" y="4431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4" name="Rectangle 19"/>
            <p:cNvSpPr>
              <a:spLocks noChangeArrowheads="1"/>
            </p:cNvSpPr>
            <p:nvPr/>
          </p:nvSpPr>
          <p:spPr bwMode="auto">
            <a:xfrm>
              <a:off x="7174" y="4431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5" name="Rectangle 20"/>
            <p:cNvSpPr>
              <a:spLocks noChangeArrowheads="1"/>
            </p:cNvSpPr>
            <p:nvPr/>
          </p:nvSpPr>
          <p:spPr bwMode="auto">
            <a:xfrm>
              <a:off x="422" y="6119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6" name="Rectangle 21"/>
            <p:cNvSpPr>
              <a:spLocks noChangeArrowheads="1"/>
            </p:cNvSpPr>
            <p:nvPr/>
          </p:nvSpPr>
          <p:spPr bwMode="auto">
            <a:xfrm>
              <a:off x="2110" y="6119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7" name="Rectangle 22"/>
            <p:cNvSpPr>
              <a:spLocks noChangeArrowheads="1"/>
            </p:cNvSpPr>
            <p:nvPr/>
          </p:nvSpPr>
          <p:spPr bwMode="auto">
            <a:xfrm>
              <a:off x="3798" y="6119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8" name="Rectangle 23"/>
            <p:cNvSpPr>
              <a:spLocks noChangeArrowheads="1"/>
            </p:cNvSpPr>
            <p:nvPr/>
          </p:nvSpPr>
          <p:spPr bwMode="auto">
            <a:xfrm>
              <a:off x="5486" y="6119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89" name="Rectangle 24"/>
            <p:cNvSpPr>
              <a:spLocks noChangeArrowheads="1"/>
            </p:cNvSpPr>
            <p:nvPr/>
          </p:nvSpPr>
          <p:spPr bwMode="auto">
            <a:xfrm>
              <a:off x="7174" y="6119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0" name="Rectangle 25"/>
            <p:cNvSpPr>
              <a:spLocks noChangeArrowheads="1"/>
            </p:cNvSpPr>
            <p:nvPr/>
          </p:nvSpPr>
          <p:spPr bwMode="auto">
            <a:xfrm>
              <a:off x="422" y="7807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1" name="Rectangle 26"/>
            <p:cNvSpPr>
              <a:spLocks noChangeArrowheads="1"/>
            </p:cNvSpPr>
            <p:nvPr/>
          </p:nvSpPr>
          <p:spPr bwMode="auto">
            <a:xfrm>
              <a:off x="2110" y="7807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2" name="Rectangle 27"/>
            <p:cNvSpPr>
              <a:spLocks noChangeArrowheads="1"/>
            </p:cNvSpPr>
            <p:nvPr/>
          </p:nvSpPr>
          <p:spPr bwMode="auto">
            <a:xfrm>
              <a:off x="3798" y="7807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3" name="Rectangle 28"/>
            <p:cNvSpPr>
              <a:spLocks noChangeArrowheads="1"/>
            </p:cNvSpPr>
            <p:nvPr/>
          </p:nvSpPr>
          <p:spPr bwMode="auto">
            <a:xfrm>
              <a:off x="5486" y="7807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4" name="Rectangle 29"/>
            <p:cNvSpPr>
              <a:spLocks noChangeArrowheads="1"/>
            </p:cNvSpPr>
            <p:nvPr/>
          </p:nvSpPr>
          <p:spPr bwMode="auto">
            <a:xfrm>
              <a:off x="7174" y="7807"/>
              <a:ext cx="1688" cy="1688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5" name="Oval 30"/>
            <p:cNvSpPr>
              <a:spLocks noChangeArrowheads="1"/>
            </p:cNvSpPr>
            <p:nvPr/>
          </p:nvSpPr>
          <p:spPr bwMode="auto">
            <a:xfrm>
              <a:off x="4009" y="8018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6" name="Oval 31"/>
            <p:cNvSpPr>
              <a:spLocks noChangeArrowheads="1"/>
            </p:cNvSpPr>
            <p:nvPr/>
          </p:nvSpPr>
          <p:spPr bwMode="auto">
            <a:xfrm>
              <a:off x="5697" y="8018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7" name="Oval 32"/>
            <p:cNvSpPr>
              <a:spLocks noChangeArrowheads="1"/>
            </p:cNvSpPr>
            <p:nvPr/>
          </p:nvSpPr>
          <p:spPr bwMode="auto">
            <a:xfrm>
              <a:off x="7385" y="8018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8" name="Oval 33"/>
            <p:cNvSpPr>
              <a:spLocks noChangeArrowheads="1"/>
            </p:cNvSpPr>
            <p:nvPr/>
          </p:nvSpPr>
          <p:spPr bwMode="auto">
            <a:xfrm>
              <a:off x="2321" y="8018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299" name="Oval 34"/>
            <p:cNvSpPr>
              <a:spLocks noChangeArrowheads="1"/>
            </p:cNvSpPr>
            <p:nvPr/>
          </p:nvSpPr>
          <p:spPr bwMode="auto">
            <a:xfrm>
              <a:off x="633" y="8018"/>
              <a:ext cx="1266" cy="1266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0" name="Oval 35"/>
            <p:cNvSpPr>
              <a:spLocks noChangeArrowheads="1"/>
            </p:cNvSpPr>
            <p:nvPr/>
          </p:nvSpPr>
          <p:spPr bwMode="auto">
            <a:xfrm>
              <a:off x="4009" y="6330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1" name="Oval 36"/>
            <p:cNvSpPr>
              <a:spLocks noChangeArrowheads="1"/>
            </p:cNvSpPr>
            <p:nvPr/>
          </p:nvSpPr>
          <p:spPr bwMode="auto">
            <a:xfrm>
              <a:off x="5697" y="6330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2" name="Oval 37"/>
            <p:cNvSpPr>
              <a:spLocks noChangeArrowheads="1"/>
            </p:cNvSpPr>
            <p:nvPr/>
          </p:nvSpPr>
          <p:spPr bwMode="auto">
            <a:xfrm>
              <a:off x="7385" y="6330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3" name="Oval 38"/>
            <p:cNvSpPr>
              <a:spLocks noChangeArrowheads="1"/>
            </p:cNvSpPr>
            <p:nvPr/>
          </p:nvSpPr>
          <p:spPr bwMode="auto">
            <a:xfrm>
              <a:off x="2321" y="6330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4" name="Oval 39"/>
            <p:cNvSpPr>
              <a:spLocks noChangeArrowheads="1"/>
            </p:cNvSpPr>
            <p:nvPr/>
          </p:nvSpPr>
          <p:spPr bwMode="auto">
            <a:xfrm>
              <a:off x="633" y="6330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5" name="Oval 40"/>
            <p:cNvSpPr>
              <a:spLocks noChangeArrowheads="1"/>
            </p:cNvSpPr>
            <p:nvPr/>
          </p:nvSpPr>
          <p:spPr bwMode="auto">
            <a:xfrm>
              <a:off x="4009" y="4642"/>
              <a:ext cx="1266" cy="1266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6" name="Oval 41"/>
            <p:cNvSpPr>
              <a:spLocks noChangeArrowheads="1"/>
            </p:cNvSpPr>
            <p:nvPr/>
          </p:nvSpPr>
          <p:spPr bwMode="auto">
            <a:xfrm>
              <a:off x="5697" y="4642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7" name="Oval 42"/>
            <p:cNvSpPr>
              <a:spLocks noChangeArrowheads="1"/>
            </p:cNvSpPr>
            <p:nvPr/>
          </p:nvSpPr>
          <p:spPr bwMode="auto">
            <a:xfrm>
              <a:off x="7385" y="4642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8" name="Oval 43"/>
            <p:cNvSpPr>
              <a:spLocks noChangeArrowheads="1"/>
            </p:cNvSpPr>
            <p:nvPr/>
          </p:nvSpPr>
          <p:spPr bwMode="auto">
            <a:xfrm>
              <a:off x="2321" y="4642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09" name="Oval 44"/>
            <p:cNvSpPr>
              <a:spLocks noChangeArrowheads="1"/>
            </p:cNvSpPr>
            <p:nvPr/>
          </p:nvSpPr>
          <p:spPr bwMode="auto">
            <a:xfrm>
              <a:off x="633" y="4642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0" name="Oval 45"/>
            <p:cNvSpPr>
              <a:spLocks noChangeArrowheads="1"/>
            </p:cNvSpPr>
            <p:nvPr/>
          </p:nvSpPr>
          <p:spPr bwMode="auto">
            <a:xfrm>
              <a:off x="4009" y="2954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1" name="Oval 46"/>
            <p:cNvSpPr>
              <a:spLocks noChangeArrowheads="1"/>
            </p:cNvSpPr>
            <p:nvPr/>
          </p:nvSpPr>
          <p:spPr bwMode="auto">
            <a:xfrm>
              <a:off x="5697" y="2954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2" name="Oval 47"/>
            <p:cNvSpPr>
              <a:spLocks noChangeArrowheads="1"/>
            </p:cNvSpPr>
            <p:nvPr/>
          </p:nvSpPr>
          <p:spPr bwMode="auto">
            <a:xfrm>
              <a:off x="7385" y="2954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3" name="Oval 48"/>
            <p:cNvSpPr>
              <a:spLocks noChangeArrowheads="1"/>
            </p:cNvSpPr>
            <p:nvPr/>
          </p:nvSpPr>
          <p:spPr bwMode="auto">
            <a:xfrm>
              <a:off x="2321" y="2954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4" name="Oval 49"/>
            <p:cNvSpPr>
              <a:spLocks noChangeArrowheads="1"/>
            </p:cNvSpPr>
            <p:nvPr/>
          </p:nvSpPr>
          <p:spPr bwMode="auto">
            <a:xfrm>
              <a:off x="633" y="2954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5" name="Oval 50"/>
            <p:cNvSpPr>
              <a:spLocks noChangeArrowheads="1"/>
            </p:cNvSpPr>
            <p:nvPr/>
          </p:nvSpPr>
          <p:spPr bwMode="auto">
            <a:xfrm>
              <a:off x="4009" y="1266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6" name="Oval 51"/>
            <p:cNvSpPr>
              <a:spLocks noChangeArrowheads="1"/>
            </p:cNvSpPr>
            <p:nvPr/>
          </p:nvSpPr>
          <p:spPr bwMode="auto">
            <a:xfrm>
              <a:off x="5697" y="1266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7" name="Oval 52"/>
            <p:cNvSpPr>
              <a:spLocks noChangeArrowheads="1"/>
            </p:cNvSpPr>
            <p:nvPr/>
          </p:nvSpPr>
          <p:spPr bwMode="auto">
            <a:xfrm>
              <a:off x="7385" y="1266"/>
              <a:ext cx="1266" cy="1266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8" name="Oval 53"/>
            <p:cNvSpPr>
              <a:spLocks noChangeArrowheads="1"/>
            </p:cNvSpPr>
            <p:nvPr/>
          </p:nvSpPr>
          <p:spPr bwMode="auto">
            <a:xfrm>
              <a:off x="2321" y="1266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19" name="Oval 54"/>
            <p:cNvSpPr>
              <a:spLocks noChangeArrowheads="1"/>
            </p:cNvSpPr>
            <p:nvPr/>
          </p:nvSpPr>
          <p:spPr bwMode="auto">
            <a:xfrm>
              <a:off x="633" y="1266"/>
              <a:ext cx="1266" cy="1266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269" name="Text Box 55"/>
          <p:cNvSpPr txBox="1">
            <a:spLocks noChangeArrowheads="1"/>
          </p:cNvSpPr>
          <p:nvPr/>
        </p:nvSpPr>
        <p:spPr bwMode="auto">
          <a:xfrm>
            <a:off x="6781800" y="1428750"/>
            <a:ext cx="1968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Starting Board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True"/>
  <p:tag name="HOTSPOTTYPE" val="DefinedInNavigator"/>
  <p:tag name="BRANCHTO" val="262"/>
</p:tagLst>
</file>

<file path=ppt/theme/theme1.xml><?xml version="1.0" encoding="utf-8"?>
<a:theme xmlns:a="http://schemas.openxmlformats.org/drawingml/2006/main" name="GDW_Template">
  <a:themeElements>
    <a:clrScheme name="Recommending A Strategy 1">
      <a:dk1>
        <a:srgbClr val="009999"/>
      </a:dk1>
      <a:lt1>
        <a:srgbClr val="FFFFFF"/>
      </a:lt1>
      <a:dk2>
        <a:srgbClr val="000066"/>
      </a:dk2>
      <a:lt2>
        <a:srgbClr val="339966"/>
      </a:lt2>
      <a:accent1>
        <a:srgbClr val="00CC99"/>
      </a:accent1>
      <a:accent2>
        <a:srgbClr val="0099CC"/>
      </a:accent2>
      <a:accent3>
        <a:srgbClr val="AAAAB8"/>
      </a:accent3>
      <a:accent4>
        <a:srgbClr val="DADADA"/>
      </a:accent4>
      <a:accent5>
        <a:srgbClr val="AAE2CA"/>
      </a:accent5>
      <a:accent6>
        <a:srgbClr val="008AB9"/>
      </a:accent6>
      <a:hlink>
        <a:srgbClr val="336699"/>
      </a:hlink>
      <a:folHlink>
        <a:srgbClr val="B2B2B2"/>
      </a:folHlink>
    </a:clrScheme>
    <a:fontScheme name="Recommending A Strateg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lnDef>
  </a:objectDefaults>
  <a:extraClrSchemeLst>
    <a:extraClrScheme>
      <a:clrScheme name="Recommending A Strategy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GDW_Template.thmx</Template>
  <TotalTime>31</TotalTime>
  <Words>1025</Words>
  <Application>Microsoft Macintosh PowerPoint</Application>
  <PresentationFormat>On-screen Show (16:9)</PresentationFormat>
  <Paragraphs>139</Paragraphs>
  <Slides>29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GDW_Template</vt:lpstr>
      <vt:lpstr>Three Musketeers</vt:lpstr>
      <vt:lpstr>Game Rules</vt:lpstr>
      <vt:lpstr>Game Rules</vt:lpstr>
      <vt:lpstr>Game Rules</vt:lpstr>
      <vt:lpstr>Game Rules</vt:lpstr>
      <vt:lpstr>Game Rules</vt:lpstr>
      <vt:lpstr>Game Rules</vt:lpstr>
      <vt:lpstr>Game Rules</vt:lpstr>
      <vt:lpstr>Play until 3:15 </vt:lpstr>
      <vt:lpstr>Observations?</vt:lpstr>
      <vt:lpstr>Discussion Questions</vt:lpstr>
      <vt:lpstr>Discussion Questions</vt:lpstr>
      <vt:lpstr>Aesthetic Breakdown</vt:lpstr>
      <vt:lpstr>Discussion Questions</vt:lpstr>
      <vt:lpstr>Discussion Questions</vt:lpstr>
      <vt:lpstr>Discussion Questions</vt:lpstr>
      <vt:lpstr>Discussion Questions</vt:lpstr>
      <vt:lpstr>Discussion Questions</vt:lpstr>
      <vt:lpstr>Discussion Questions</vt:lpstr>
      <vt:lpstr>Exercise</vt:lpstr>
      <vt:lpstr>Alpha Version due at 4:15</vt:lpstr>
      <vt:lpstr>Beta Test at 4:45</vt:lpstr>
      <vt:lpstr>Beta Test</vt:lpstr>
      <vt:lpstr>Discussion</vt:lpstr>
      <vt:lpstr>Discussion Questions</vt:lpstr>
      <vt:lpstr>Discussion Questions</vt:lpstr>
      <vt:lpstr>The Message(s)</vt:lpstr>
      <vt:lpstr>Any Final Observations?</vt:lpstr>
      <vt:lpstr>That’s it!</vt:lpstr>
    </vt:vector>
  </TitlesOfParts>
  <Company>Mind Control Software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Musketeers</dc:title>
  <dc:creator>MAHK</dc:creator>
  <cp:lastModifiedBy>Marc LeBlanc</cp:lastModifiedBy>
  <cp:revision>2</cp:revision>
  <cp:lastPrinted>1904-01-01T00:00:00Z</cp:lastPrinted>
  <dcterms:created xsi:type="dcterms:W3CDTF">2013-03-10T05:09:39Z</dcterms:created>
  <dcterms:modified xsi:type="dcterms:W3CDTF">2014-03-09T05:20:47Z</dcterms:modified>
</cp:coreProperties>
</file>