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0"/>
  </p:notesMasterIdLst>
  <p:handoutMasterIdLst>
    <p:handoutMasterId r:id="rId3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4" r:id="rId17"/>
    <p:sldId id="285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6" r:id="rId29"/>
  </p:sldIdLst>
  <p:sldSz cx="9144000" cy="5143500" type="screen16x9"/>
  <p:notesSz cx="6858000" cy="9144000"/>
  <p:custDataLst>
    <p:tags r:id="rId3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Verdana" pitchFamily="34" charset="0"/>
        <a:ea typeface="Geneva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Verdana" pitchFamily="34" charset="0"/>
        <a:ea typeface="Geneva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Verdana" pitchFamily="34" charset="0"/>
        <a:ea typeface="Geneva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Verdana" pitchFamily="34" charset="0"/>
        <a:ea typeface="Geneva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Verdana" pitchFamily="34" charset="0"/>
        <a:ea typeface="Geneva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Verdana" pitchFamily="34" charset="0"/>
        <a:ea typeface="Geneva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Verdana" pitchFamily="34" charset="0"/>
        <a:ea typeface="Geneva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Verdana" pitchFamily="34" charset="0"/>
        <a:ea typeface="Geneva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Verdana" pitchFamily="34" charset="0"/>
        <a:ea typeface="Geneva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CC6600"/>
    <a:srgbClr val="996633"/>
    <a:srgbClr val="993300"/>
    <a:srgbClr val="FFCC99"/>
    <a:srgbClr val="CC9900"/>
    <a:srgbClr val="FFCC6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66" autoAdjust="0"/>
    <p:restoredTop sz="92750" autoAdjust="0"/>
  </p:normalViewPr>
  <p:slideViewPr>
    <p:cSldViewPr>
      <p:cViewPr>
        <p:scale>
          <a:sx n="100" d="100"/>
          <a:sy n="100" d="100"/>
        </p:scale>
        <p:origin x="-304" y="-8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notesMaster" Target="notesMasters/notesMaster1.xml"/><Relationship Id="rId31" Type="http://schemas.openxmlformats.org/officeDocument/2006/relationships/handoutMaster" Target="handoutMasters/handoutMaster1.xml"/><Relationship Id="rId32" Type="http://schemas.openxmlformats.org/officeDocument/2006/relationships/printerSettings" Target="printerSettings/printerSettings1.bin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ags" Target="tags/tag1.xml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Verdana" pitchFamily="45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Verdana" pitchFamily="45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60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Verdana" pitchFamily="45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60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666D2F00-E485-465C-889F-63D81D894F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2938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8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kumimoji="0" sz="1200">
                <a:latin typeface="Verdana" pitchFamily="45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9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8" name="Rectangle 10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>
                <a:latin typeface="Verdana" pitchFamily="45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kumimoji="0" sz="1200">
                <a:latin typeface="Verdana" pitchFamily="45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 smtClean="0"/>
            </a:lvl1pPr>
          </a:lstStyle>
          <a:p>
            <a:pPr>
              <a:defRPr/>
            </a:pPr>
            <a:fld id="{BB92562D-5DC8-495E-BEDB-CBAD1AADEA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0616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Verdana" pitchFamily="45" charset="0"/>
        <a:ea typeface="ヒラギノ角ゴ Pro W3" pitchFamily="80" charset="-128"/>
        <a:cs typeface="ヒラギノ角ゴ Pro W3" pitchFamily="80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Verdana" pitchFamily="45" charset="0"/>
        <a:ea typeface="ヒラギノ角ゴ Pro W3" pitchFamily="45" charset="-128"/>
        <a:cs typeface="ヒラギノ角ゴ Pro W3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Verdana" pitchFamily="45" charset="0"/>
        <a:ea typeface="ヒラギノ角ゴ Pro W3" pitchFamily="45" charset="-128"/>
        <a:cs typeface="ヒラギノ角ゴ Pro W3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Verdana" pitchFamily="45" charset="0"/>
        <a:ea typeface="ヒラギノ角ゴ Pro W3" pitchFamily="45" charset="-128"/>
        <a:cs typeface="ヒラギノ角ゴ Pro W3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Verdana" pitchFamily="45" charset="0"/>
        <a:ea typeface="ヒラギノ角ゴ Pro W3" pitchFamily="45" charset="-128"/>
        <a:cs typeface="ヒラギノ角ゴ Pro W3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FD877A4-C951-4B0B-A634-F9B9AAF58304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F7EBD0F-A9AF-4F61-92ED-6EB36DF521B1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718021-8570-41C7-9A0A-5E30514DD92F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E7B634-AB20-4862-BDF9-DE4B68FAF0E0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57A5FD9-0326-431F-942A-CB278AA398F8}" type="slidenum">
              <a:rPr lang="en-US" sz="1200">
                <a:latin typeface="Times New Roman" pitchFamily="18" charset="0"/>
              </a:rPr>
              <a:pPr algn="r"/>
              <a:t>16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 smtClean="0">
              <a:latin typeface="Times New Roman" pitchFamily="18" charset="0"/>
              <a:ea typeface="ヒラギノ角ゴ Pro W3" pitchFamily="48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57A5FD9-0326-431F-942A-CB278AA398F8}" type="slidenum">
              <a:rPr lang="en-US" sz="1200">
                <a:latin typeface="Times New Roman" pitchFamily="18" charset="0"/>
              </a:rPr>
              <a:pPr algn="r"/>
              <a:t>17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 smtClean="0">
              <a:latin typeface="Times New Roman" pitchFamily="18" charset="0"/>
              <a:ea typeface="ヒラギノ角ゴ Pro W3" pitchFamily="48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81C9870-C822-4A5C-BCCD-14C80687C50B}" type="slidenum">
              <a:rPr lang="en-US" sz="1200">
                <a:latin typeface="Times New Roman" pitchFamily="18" charset="0"/>
              </a:rPr>
              <a:pPr algn="r"/>
              <a:t>18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 smtClean="0">
              <a:latin typeface="Times New Roman" pitchFamily="18" charset="0"/>
              <a:ea typeface="ヒラギノ角ゴ Pro W3" pitchFamily="48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E79546B-C150-49F6-96E3-18AAA07B0E71}" type="slidenum">
              <a:rPr lang="en-US" sz="1200">
                <a:latin typeface="Times New Roman" pitchFamily="18" charset="0"/>
              </a:rPr>
              <a:pPr algn="r"/>
              <a:t>19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 smtClean="0">
              <a:latin typeface="Times New Roman" pitchFamily="18" charset="0"/>
              <a:ea typeface="ヒラギノ角ゴ Pro W3" pitchFamily="48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BCEB23-20EC-4F15-B38A-E48CEAA76CE4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8FA18D-9116-4A2B-8440-21F4E4A41075}" type="slidenum">
              <a:rPr lang="en-US" smtClean="0"/>
              <a:pPr/>
              <a:t>25</a:t>
            </a:fld>
            <a:endParaRPr lang="en-US" smtClean="0"/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A2028A-BA72-4AA9-A74A-89187A7EF98B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E3E460-B7DD-4739-8077-1289B9E81E35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39C9924-80B0-4641-9F8E-311C4D07E110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E469617-4E62-4850-A7D5-7DED9F47EAD3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CEEF34D-A131-4353-BB5E-7F84A49832FF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4CA6FB7-BD36-4DC4-A4DC-4FFB29661BF1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477A13-567D-4AA6-BDF3-81645DD4174B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09E45F6-94C9-4F9B-BA74-F6A6783D1391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GDC13_PPT_Title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66750"/>
            <a:ext cx="8077200" cy="7810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533400" y="1504950"/>
            <a:ext cx="8077200" cy="2743200"/>
          </a:xfrm>
          <a:prstGeom prst="rect">
            <a:avLst/>
          </a:prstGeom>
        </p:spPr>
        <p:txBody>
          <a:bodyPr/>
          <a:lstStyle>
            <a:lvl1pPr indent="-27432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414454-AE1E-4253-A91C-F082F2455D6D}" type="datetimeFigureOut">
              <a:rPr lang="en-US"/>
              <a:pPr>
                <a:defRPr/>
              </a:pPr>
              <a:t>3/26/13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D1F859-2FA3-4448-9F09-1499E09327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5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DC13_PPT_Content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78" r:id="rId1"/>
    <p:sldLayoutId id="2147483677" r:id="rId2"/>
    <p:sldLayoutId id="2147483679" r:id="rId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+mj-lt"/>
          <a:ea typeface="ヒラギノ角ゴ Pro W3" pitchFamily="80" charset="-128"/>
          <a:cs typeface="ヒラギノ角ゴ Pro W3" pitchFamily="80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Verdana" pitchFamily="45" charset="0"/>
          <a:ea typeface="ヒラギノ角ゴ Pro W3" pitchFamily="80" charset="-128"/>
          <a:cs typeface="ヒラギノ角ゴ Pro W3" pitchFamily="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Verdana" pitchFamily="45" charset="0"/>
          <a:ea typeface="ヒラギノ角ゴ Pro W3" pitchFamily="80" charset="-128"/>
          <a:cs typeface="ヒラギノ角ゴ Pro W3" pitchFamily="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Verdana" pitchFamily="45" charset="0"/>
          <a:ea typeface="ヒラギノ角ゴ Pro W3" pitchFamily="80" charset="-128"/>
          <a:cs typeface="ヒラギノ角ゴ Pro W3" pitchFamily="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Verdana" pitchFamily="45" charset="0"/>
          <a:ea typeface="ヒラギノ角ゴ Pro W3" pitchFamily="80" charset="-128"/>
          <a:cs typeface="ヒラギノ角ゴ Pro W3" pitchFamily="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0000"/>
          </a:solidFill>
          <a:latin typeface="Verdana" pitchFamily="45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0000"/>
          </a:solidFill>
          <a:latin typeface="Verdana" pitchFamily="45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0000"/>
          </a:solidFill>
          <a:latin typeface="Verdana" pitchFamily="45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0000"/>
          </a:solidFill>
          <a:latin typeface="Verdana" pitchFamily="45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75000"/>
        <a:buFont typeface="Verdana" pitchFamily="34" charset="0"/>
        <a:buChar char="●"/>
        <a:defRPr sz="2800">
          <a:solidFill>
            <a:srgbClr val="000000"/>
          </a:solidFill>
          <a:latin typeface="+mn-lt"/>
          <a:ea typeface="ヒラギノ角ゴ Pro W3" pitchFamily="80" charset="-128"/>
          <a:cs typeface="ヒラギノ角ゴ Pro W3" pitchFamily="80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75000"/>
        <a:buFont typeface="Verdana" pitchFamily="34" charset="0"/>
        <a:buChar char="●"/>
        <a:defRPr sz="2400">
          <a:solidFill>
            <a:srgbClr val="000000"/>
          </a:solidFill>
          <a:latin typeface="+mn-lt"/>
          <a:ea typeface="ヒラギノ角ゴ Pro W3" pitchFamily="45" charset="-128"/>
          <a:cs typeface="ヒラギノ角ゴ Pro W3" charset="0"/>
        </a:defRPr>
      </a:lvl2pPr>
      <a:lvl3pPr marL="91440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75000"/>
        <a:buFont typeface="Verdana" pitchFamily="34" charset="0"/>
        <a:buChar char="●"/>
        <a:defRPr sz="2000">
          <a:solidFill>
            <a:srgbClr val="000000"/>
          </a:solidFill>
          <a:latin typeface="+mn-lt"/>
          <a:ea typeface="ヒラギノ角ゴ Pro W3" pitchFamily="45" charset="-128"/>
          <a:cs typeface="ヒラギノ角ゴ Pro W3" charset="0"/>
        </a:defRPr>
      </a:lvl3pPr>
      <a:lvl4pPr marL="137160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70000"/>
        <a:buFont typeface="Verdana" pitchFamily="34" charset="0"/>
        <a:buChar char="●"/>
        <a:defRPr>
          <a:solidFill>
            <a:srgbClr val="000000"/>
          </a:solidFill>
          <a:latin typeface="+mn-lt"/>
          <a:ea typeface="ヒラギノ角ゴ Pro W3" pitchFamily="45" charset="-128"/>
          <a:cs typeface="ヒラギノ角ゴ Pro W3" charset="0"/>
        </a:defRPr>
      </a:lvl4pPr>
      <a:lvl5pPr marL="182880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75000"/>
        <a:buFont typeface="Verdana" pitchFamily="34" charset="0"/>
        <a:buChar char="●"/>
        <a:defRPr>
          <a:solidFill>
            <a:srgbClr val="000000"/>
          </a:solidFill>
          <a:latin typeface="+mn-lt"/>
          <a:ea typeface="ヒラギノ角ゴ Pro W3" pitchFamily="45" charset="-128"/>
          <a:cs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2"/>
        <a:buChar char="&gt;"/>
        <a:defRPr>
          <a:solidFill>
            <a:srgbClr val="000000"/>
          </a:solidFill>
          <a:latin typeface="+mn-lt"/>
          <a:ea typeface="ヒラギノ角ゴ Pro W3" pitchFamily="45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2"/>
        <a:buChar char="&gt;"/>
        <a:defRPr>
          <a:solidFill>
            <a:srgbClr val="000000"/>
          </a:solidFill>
          <a:latin typeface="+mn-lt"/>
          <a:ea typeface="ヒラギノ角ゴ Pro W3" pitchFamily="45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2"/>
        <a:buChar char="&gt;"/>
        <a:defRPr>
          <a:solidFill>
            <a:srgbClr val="000000"/>
          </a:solidFill>
          <a:latin typeface="+mn-lt"/>
          <a:ea typeface="ヒラギノ角ゴ Pro W3" pitchFamily="45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2"/>
        <a:buChar char="&gt;"/>
        <a:defRPr>
          <a:solidFill>
            <a:srgbClr val="000000"/>
          </a:solidFill>
          <a:latin typeface="+mn-lt"/>
          <a:ea typeface="ヒラギノ角ゴ Pro W3" pitchFamily="4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eaLnBrk="1" hangingPunct="1"/>
            <a:r>
              <a:rPr lang="en-US" sz="4800" smtClean="0">
                <a:ea typeface="ヒラギノ角ゴ Pro W3" pitchFamily="48" charset="-128"/>
              </a:rPr>
              <a:t>Us vs. It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ヒラギノ角ゴ Pro W3" pitchFamily="48" charset="-128"/>
              </a:rPr>
              <a:t>Your Mission: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smtClean="0">
                <a:ea typeface="ヒラギノ角ゴ Pro W3" pitchFamily="48" charset="-128"/>
              </a:rPr>
              <a:t>Program the robot to maximize </a:t>
            </a:r>
            <a:r>
              <a:rPr lang="en-US" i="1" smtClean="0">
                <a:ea typeface="ヒラギノ角ゴ Pro W3" pitchFamily="48" charset="-128"/>
              </a:rPr>
              <a:t>drama. </a:t>
            </a:r>
            <a:endParaRPr lang="en-US" smtClean="0">
              <a:ea typeface="ヒラギノ角ゴ Pro W3" pitchFamily="48" charset="-128"/>
            </a:endParaRPr>
          </a:p>
          <a:p>
            <a:pPr eaLnBrk="1" hangingPunct="1"/>
            <a:r>
              <a:rPr lang="en-US" smtClean="0">
                <a:ea typeface="ヒラギノ角ゴ Pro W3" pitchFamily="48" charset="-128"/>
              </a:rPr>
              <a:t>What does that mean?</a:t>
            </a:r>
          </a:p>
          <a:p>
            <a:pPr lvl="1" eaLnBrk="1" hangingPunct="1"/>
            <a:r>
              <a:rPr lang="en-US" smtClean="0">
                <a:ea typeface="ヒラギノ角ゴ Pro W3" pitchFamily="48" charset="-128"/>
              </a:rPr>
              <a:t>Inevitability</a:t>
            </a:r>
          </a:p>
          <a:p>
            <a:pPr lvl="1" eaLnBrk="1" hangingPunct="1"/>
            <a:r>
              <a:rPr lang="en-US" smtClean="0">
                <a:ea typeface="ヒラギノ角ゴ Pro W3" pitchFamily="48" charset="-128"/>
              </a:rPr>
              <a:t>Uncertainty</a:t>
            </a:r>
          </a:p>
          <a:p>
            <a:pPr lvl="1" eaLnBrk="1" hangingPunct="1"/>
            <a:r>
              <a:rPr lang="en-US" smtClean="0">
                <a:ea typeface="ヒラギノ角ゴ Pro W3" pitchFamily="48" charset="-128"/>
              </a:rPr>
              <a:t>Dramatic Arc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90550"/>
            <a:ext cx="8077200" cy="1085850"/>
          </a:xfrm>
        </p:spPr>
        <p:txBody>
          <a:bodyPr/>
          <a:lstStyle/>
          <a:p>
            <a:pPr eaLnBrk="1" hangingPunct="1"/>
            <a:r>
              <a:rPr lang="en-US" smtClean="0">
                <a:ea typeface="ヒラギノ角ゴ Pro W3" pitchFamily="48" charset="-128"/>
              </a:rPr>
              <a:t>Programming the Robot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533400" y="1809750"/>
            <a:ext cx="8077200" cy="2743200"/>
          </a:xfrm>
          <a:prstGeom prst="rect">
            <a:avLst/>
          </a:prstGeo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dirty="0" smtClean="0">
                <a:ea typeface="ヒラギノ角ゴ Pro W3" pitchFamily="48" charset="-128"/>
              </a:rPr>
              <a:t>You can specify: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ヒラギノ角ゴ Pro W3" pitchFamily="48" charset="-128"/>
              </a:rPr>
              <a:t>Laser Damage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ヒラギノ角ゴ Pro W3" pitchFamily="48" charset="-128"/>
              </a:rPr>
              <a:t>Fist Damage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ヒラギノ角ゴ Pro W3" pitchFamily="48" charset="-128"/>
              </a:rPr>
              <a:t>Target priorities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ヒラギノ角ゴ Pro W3" pitchFamily="48" charset="-128"/>
              </a:rPr>
              <a:t>Sequence of Actions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ヒラギノ角ゴ Pro W3" pitchFamily="48" charset="-128"/>
              </a:rPr>
              <a:t>Move Push/Block/Push Damage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ヒラギノ角ゴ Pro W3" pitchFamily="48" charset="-128"/>
              </a:rPr>
              <a:t>Iterate Towards Drama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ヒラギノ角ゴ Pro W3" pitchFamily="48" charset="-128"/>
              </a:rPr>
              <a:t>Fail faster!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ヒラギノ角ゴ Pro W3" pitchFamily="48" charset="-128"/>
              </a:rPr>
              <a:t>Try to get in many iterations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ヒラギノ角ゴ Pro W3" pitchFamily="48" charset="-128"/>
              </a:rPr>
              <a:t>Play complete games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ヒラギノ角ゴ Pro W3" pitchFamily="48" charset="-128"/>
              </a:rPr>
              <a:t>Archive your iterations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dirty="0" smtClean="0">
              <a:ea typeface="ヒラギノ角ゴ Pro W3" pitchFamily="48" charset="-128"/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i="1" dirty="0" smtClean="0">
                <a:ea typeface="ヒラギノ角ゴ Pro W3" pitchFamily="48" charset="-128"/>
              </a:rPr>
              <a:t>Work until 4:00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a typeface="ヒラギノ角ゴ Pro W3" pitchFamily="48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ヒラギノ角ゴ Pro W3" pitchFamily="48" charset="-128"/>
              </a:rPr>
              <a:t>Add a new feature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ヒラギノ角ゴ Pro W3" pitchFamily="48" charset="-128"/>
              </a:rPr>
              <a:t>Attack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ヒラギノ角ゴ Pro W3" pitchFamily="48" charset="-128"/>
              </a:rPr>
              <a:t>Weapon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ヒラギノ角ゴ Pro W3" pitchFamily="48" charset="-128"/>
              </a:rPr>
              <a:t>Rule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ヒラギノ角ゴ Pro W3" pitchFamily="48" charset="-128"/>
              </a:rPr>
              <a:t>Don’t ruin the drama.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ヒラギノ角ゴ Pro W3" pitchFamily="48" charset="-128"/>
              </a:rPr>
              <a:t>Don’t change the tanks!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ヒラギノ角ゴ Pro W3" pitchFamily="48" charset="-128"/>
              </a:rPr>
              <a:t>Fail Fast!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dirty="0" smtClean="0">
              <a:ea typeface="ヒラギノ角ゴ Pro W3" pitchFamily="48" charset="-128"/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dirty="0" smtClean="0">
              <a:ea typeface="ヒラギノ角ゴ Pro W3" pitchFamily="48" charset="-128"/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dirty="0" smtClean="0">
              <a:ea typeface="ヒラギノ角ゴ Pro W3" pitchFamily="48" charset="-128"/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i="1" dirty="0" smtClean="0">
              <a:ea typeface="ヒラギノ角ゴ Pro W3" pitchFamily="48" charset="-128"/>
            </a:endParaRPr>
          </a:p>
        </p:txBody>
      </p:sp>
      <p:sp>
        <p:nvSpPr>
          <p:cNvPr id="38916" name="Rectangle 3"/>
          <p:cNvSpPr>
            <a:spLocks noChangeArrowheads="1"/>
          </p:cNvSpPr>
          <p:nvPr/>
        </p:nvSpPr>
        <p:spPr bwMode="auto">
          <a:xfrm>
            <a:off x="457200" y="4629150"/>
            <a:ext cx="4953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 dirty="0"/>
              <a:t>Have an alpha version by 3:30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ea typeface="ヒラギノ角ゴ Pro W3" pitchFamily="48" charset="-128"/>
              </a:rPr>
              <a:t>Beta Test at 4:45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4294967295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dirty="0" smtClean="0">
                <a:ea typeface="ヒラギノ角ゴ Pro W3" pitchFamily="48" charset="-128"/>
              </a:rPr>
              <a:t>Write your beta version down on the submission sheet. </a:t>
            </a:r>
          </a:p>
          <a:p>
            <a:pPr eaLnBrk="1" hangingPunct="1"/>
            <a:r>
              <a:rPr lang="en-US" dirty="0" smtClean="0">
                <a:ea typeface="ヒラギノ角ゴ Pro W3" pitchFamily="48" charset="-128"/>
              </a:rPr>
              <a:t>Make sure your robot has a name</a:t>
            </a:r>
            <a:r>
              <a:rPr lang="en-US" dirty="0" smtClean="0">
                <a:ea typeface="ヒラギノ角ゴ Pro W3" pitchFamily="48" charset="-128"/>
              </a:rPr>
              <a:t>!</a:t>
            </a:r>
            <a:endParaRPr lang="en-US" dirty="0" smtClean="0">
              <a:ea typeface="ヒラギノ角ゴ Pro W3" pitchFamily="48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ヒラギノ角ゴ Pro W3" pitchFamily="48" charset="-128"/>
              </a:rPr>
              <a:t>Drama in </a:t>
            </a:r>
            <a:r>
              <a:rPr lang="en-US" i="1" smtClean="0">
                <a:ea typeface="ヒラギノ角ゴ Pro W3" pitchFamily="48" charset="-128"/>
              </a:rPr>
              <a:t>Us vs. It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smtClean="0">
                <a:ea typeface="ヒラギノ角ゴ Pro W3" pitchFamily="48" charset="-128"/>
              </a:rPr>
              <a:t>Uncertainty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mtClean="0">
                <a:ea typeface="ヒラギノ角ゴ Pro W3" pitchFamily="48" charset="-128"/>
              </a:rPr>
              <a:t>Behavioral Complexity</a:t>
            </a:r>
          </a:p>
          <a:p>
            <a:pPr eaLnBrk="1" hangingPunct="1"/>
            <a:r>
              <a:rPr lang="en-US" smtClean="0">
                <a:ea typeface="ヒラギノ角ゴ Pro W3" pitchFamily="48" charset="-128"/>
              </a:rPr>
              <a:t>Inevitability: </a:t>
            </a:r>
          </a:p>
          <a:p>
            <a:pPr lvl="1" eaLnBrk="1" hangingPunct="1"/>
            <a:r>
              <a:rPr lang="en-US" smtClean="0">
                <a:ea typeface="ヒラギノ角ゴ Pro W3" pitchFamily="48" charset="-128"/>
              </a:rPr>
              <a:t>March towards Goal</a:t>
            </a:r>
          </a:p>
          <a:p>
            <a:pPr lvl="1" eaLnBrk="1" hangingPunct="1"/>
            <a:r>
              <a:rPr lang="en-US" smtClean="0">
                <a:ea typeface="ヒラギノ角ゴ Pro W3" pitchFamily="48" charset="-128"/>
              </a:rPr>
              <a:t>Decreasing Hitpoints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978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Aesthetics of 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“Us vs. It”</a:t>
            </a: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1097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978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Aesthetics of 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“Us vs. It”</a:t>
            </a: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1097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Fantasy: Tanks fighting robots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Challenge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: Tactics, Problem 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Solving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Fellowship: Co-op </a:t>
            </a:r>
            <a:r>
              <a:rPr 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PvE</a:t>
            </a: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Narrative: Drama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074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Mechanics of 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“Us vs. It”</a:t>
            </a: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1507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Turn-based on a Grid</a:t>
            </a: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Hit 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Points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“Action Points”</a:t>
            </a: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Area of Effect</a:t>
            </a: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Stun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026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Dynamics of 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Us vs. It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</a:p>
        </p:txBody>
      </p:sp>
      <p:sp>
        <p:nvSpPr>
          <p:cNvPr id="61443" name="Content Placeholder 10"/>
          <p:cNvSpPr>
            <a:spLocks noGrp="1"/>
          </p:cNvSpPr>
          <p:nvPr>
            <p:ph idx="4294967295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smtClean="0"/>
              <a:t>Uncertainty </a:t>
            </a:r>
          </a:p>
          <a:p>
            <a:pPr eaLnBrk="1" hangingPunct="1"/>
            <a:r>
              <a:rPr lang="en-US" smtClean="0"/>
              <a:t>Inevitability</a:t>
            </a:r>
          </a:p>
          <a:p>
            <a:pPr eaLnBrk="1" hangingPunct="1"/>
            <a:r>
              <a:rPr lang="en-US" smtClean="0"/>
              <a:t>AI “Give and Take.”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ヒラギノ角ゴ Pro W3" pitchFamily="48" charset="-128"/>
              </a:rPr>
              <a:t>Tanks vs. Robot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smtClean="0">
                <a:ea typeface="ヒラギノ角ゴ Pro W3" pitchFamily="48" charset="-128"/>
              </a:rPr>
              <a:t>Cooperative “Boss Fight”</a:t>
            </a:r>
          </a:p>
          <a:p>
            <a:pPr eaLnBrk="1" hangingPunct="1"/>
            <a:r>
              <a:rPr lang="en-US" smtClean="0">
                <a:ea typeface="ヒラギノ角ゴ Pro W3" pitchFamily="48" charset="-128"/>
              </a:rPr>
              <a:t>Tank players must destroy the Robot before it reaches the city limits. </a:t>
            </a:r>
          </a:p>
          <a:p>
            <a:pPr eaLnBrk="1" hangingPunct="1"/>
            <a:r>
              <a:rPr lang="en-US" smtClean="0">
                <a:ea typeface="ヒラギノ角ゴ Pro W3" pitchFamily="48" charset="-128"/>
              </a:rPr>
              <a:t>Robot is controlled by “AI” rules.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Discussion</a:t>
            </a:r>
          </a:p>
        </p:txBody>
      </p:sp>
      <p:sp>
        <p:nvSpPr>
          <p:cNvPr id="62467" name="Content Placeholder 3"/>
          <p:cNvSpPr>
            <a:spLocks noGrp="1"/>
          </p:cNvSpPr>
          <p:nvPr>
            <p:ph idx="4294967295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/>
          <a:lstStyle/>
          <a:p>
            <a:pPr eaLnBrk="1" hangingPunct="1">
              <a:buFont typeface="Arial" pitchFamily="34" charset="0"/>
              <a:buNone/>
            </a:pPr>
            <a:r>
              <a:rPr lang="en-US" smtClean="0"/>
              <a:t>What other mechanics can create uncertainty?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Discussion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4294967295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What other mechanics can create uncertainty?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 smtClean="0"/>
              <a:t>Randomness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 smtClean="0"/>
              <a:t>Hidden Information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 smtClean="0"/>
              <a:t>Skill challenges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 smtClean="0"/>
              <a:t>Negative Feedback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 smtClean="0"/>
              <a:t>Escalation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 smtClean="0"/>
              <a:t>Etc…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Discussion</a:t>
            </a:r>
          </a:p>
        </p:txBody>
      </p:sp>
      <p:sp>
        <p:nvSpPr>
          <p:cNvPr id="64515" name="Content Placeholder 3"/>
          <p:cNvSpPr>
            <a:spLocks noGrp="1"/>
          </p:cNvSpPr>
          <p:nvPr>
            <p:ph idx="4294967295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/>
          <a:lstStyle/>
          <a:p>
            <a:pPr eaLnBrk="1" hangingPunct="1">
              <a:buFont typeface="Arial" pitchFamily="34" charset="0"/>
              <a:buNone/>
            </a:pPr>
            <a:r>
              <a:rPr lang="en-US" smtClean="0"/>
              <a:t>What other mechanics can create inevitability?</a:t>
            </a:r>
          </a:p>
          <a:p>
            <a:pPr eaLnBrk="1" hangingPunct="1">
              <a:buFont typeface="Arial" pitchFamily="34" charset="0"/>
              <a:buNone/>
            </a:pPr>
            <a:endParaRPr lang="en-US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Discussion</a:t>
            </a:r>
          </a:p>
        </p:txBody>
      </p:sp>
      <p:sp>
        <p:nvSpPr>
          <p:cNvPr id="65539" name="Content Placeholder 3"/>
          <p:cNvSpPr>
            <a:spLocks noGrp="1"/>
          </p:cNvSpPr>
          <p:nvPr>
            <p:ph idx="4294967295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/>
          <a:lstStyle/>
          <a:p>
            <a:pPr eaLnBrk="1" hangingPunct="1">
              <a:buFont typeface="Arial" pitchFamily="34" charset="0"/>
              <a:buNone/>
            </a:pPr>
            <a:r>
              <a:rPr lang="en-US" smtClean="0"/>
              <a:t>What other mechanics can create inevitability?</a:t>
            </a:r>
          </a:p>
          <a:p>
            <a:pPr eaLnBrk="1" hangingPunct="1"/>
            <a:r>
              <a:rPr lang="en-US" sz="2800" smtClean="0"/>
              <a:t>Time Limit</a:t>
            </a:r>
          </a:p>
          <a:p>
            <a:pPr eaLnBrk="1" hangingPunct="1"/>
            <a:r>
              <a:rPr lang="en-US" sz="2800" smtClean="0"/>
              <a:t>Pace monster</a:t>
            </a:r>
          </a:p>
          <a:p>
            <a:pPr eaLnBrk="1" hangingPunct="1"/>
            <a:r>
              <a:rPr lang="en-US" sz="2800" smtClean="0"/>
              <a:t>Non-renewable resource</a:t>
            </a:r>
          </a:p>
          <a:p>
            <a:pPr eaLnBrk="1" hangingPunct="1"/>
            <a:r>
              <a:rPr lang="en-US" sz="2800" smtClean="0"/>
              <a:t>Non-reversible process</a:t>
            </a:r>
          </a:p>
          <a:p>
            <a:pPr eaLnBrk="1" hangingPunct="1">
              <a:buFont typeface="Arial" pitchFamily="34" charset="0"/>
              <a:buNone/>
            </a:pPr>
            <a:endParaRPr lang="en-US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ヒラギノ角ゴ Pro W3" pitchFamily="48" charset="-128"/>
              </a:rPr>
              <a:t>Discussion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>
                <a:ea typeface="ヒラギノ角ゴ Pro W3" pitchFamily="48" charset="-128"/>
              </a:rPr>
              <a:t>When does the climax occur?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ヒラギノ角ゴ Pro W3" pitchFamily="48" charset="-128"/>
              </a:rPr>
              <a:t>Discussion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228600" y="2038350"/>
            <a:ext cx="8915400" cy="2743200"/>
          </a:xfrm>
          <a:prstGeom prst="rect">
            <a:avLst/>
          </a:prstGeo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>
                <a:ea typeface="ヒラギノ角ゴ Pro W3" pitchFamily="48" charset="-128"/>
              </a:rPr>
              <a:t>What is the role of the Self Destruct mechanic?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le 1"/>
          <p:cNvSpPr>
            <a:spLocks noGrp="1"/>
          </p:cNvSpPr>
          <p:nvPr>
            <p:ph type="title"/>
          </p:nvPr>
        </p:nvSpPr>
        <p:spPr>
          <a:xfrm>
            <a:off x="533400" y="514350"/>
            <a:ext cx="8077200" cy="1085850"/>
          </a:xfrm>
        </p:spPr>
        <p:txBody>
          <a:bodyPr/>
          <a:lstStyle/>
          <a:p>
            <a:pPr eaLnBrk="1" hangingPunct="1"/>
            <a:r>
              <a:rPr lang="en-US" smtClean="0">
                <a:ea typeface="ヒラギノ角ゴ Pro W3" pitchFamily="48" charset="-128"/>
              </a:rPr>
              <a:t>The Message</a:t>
            </a:r>
          </a:p>
        </p:txBody>
      </p:sp>
      <p:sp>
        <p:nvSpPr>
          <p:cNvPr id="60419" name="Content Placeholder 2"/>
          <p:cNvSpPr>
            <a:spLocks noGrp="1"/>
          </p:cNvSpPr>
          <p:nvPr>
            <p:ph idx="4294967295"/>
          </p:nvPr>
        </p:nvSpPr>
        <p:spPr>
          <a:xfrm>
            <a:off x="533400" y="1733550"/>
            <a:ext cx="8077200" cy="2743200"/>
          </a:xfrm>
          <a:prstGeom prst="rect">
            <a:avLst/>
          </a:prstGeo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ヒラギノ角ゴ Pro W3" pitchFamily="48" charset="-128"/>
              </a:rPr>
              <a:t>“Dramatic” does not mean “Scripted”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ヒラギノ角ゴ Pro W3" pitchFamily="48" charset="-128"/>
              </a:rPr>
              <a:t>Drama </a:t>
            </a:r>
            <a:r>
              <a:rPr lang="en-US" i="1" dirty="0" smtClean="0">
                <a:ea typeface="ヒラギノ角ゴ Pro W3" pitchFamily="48" charset="-128"/>
              </a:rPr>
              <a:t>emerges </a:t>
            </a:r>
            <a:r>
              <a:rPr lang="en-US" dirty="0" smtClean="0">
                <a:ea typeface="ヒラギノ角ゴ Pro W3" pitchFamily="48" charset="-128"/>
              </a:rPr>
              <a:t>from game dynamics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ヒラギノ角ゴ Pro W3" pitchFamily="48" charset="-128"/>
              </a:rPr>
              <a:t>Inevitability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ヒラギノ角ゴ Pro W3" pitchFamily="48" charset="-128"/>
              </a:rPr>
              <a:t>Uncertainty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ヒラギノ角ゴ Pro W3" pitchFamily="48" charset="-128"/>
              </a:rPr>
              <a:t>Building to a climax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endParaRPr lang="en-US" dirty="0" smtClean="0">
              <a:ea typeface="ヒラギノ角ゴ Pro W3" pitchFamily="48" charset="-128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ヒラギノ角ゴ Pro W3" pitchFamily="48" charset="-128"/>
              </a:rPr>
              <a:t>Embedded vs. Emergent Narrative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Robot battle!</a:t>
            </a:r>
          </a:p>
        </p:txBody>
      </p:sp>
      <p:sp>
        <p:nvSpPr>
          <p:cNvPr id="69635" name="Content Placeholder 2"/>
          <p:cNvSpPr>
            <a:spLocks noGrp="1"/>
          </p:cNvSpPr>
          <p:nvPr>
            <p:ph idx="4294967295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smtClean="0"/>
              <a:t>Let’s watch some robots fight each other!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We’re Done!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Wrap-up at 5:30 in 236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ea typeface="ヒラギノ角ゴ Pro W3" pitchFamily="48" charset="-128"/>
              </a:rPr>
              <a:t>The Robot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 smtClean="0">
                <a:ea typeface="ヒラギノ角ゴ Pro W3" pitchFamily="48" charset="-128"/>
              </a:rPr>
              <a:t>Has 10 Hit Points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 smtClean="0">
                <a:ea typeface="ヒラギノ角ゴ Pro W3" pitchFamily="48" charset="-128"/>
              </a:rPr>
              <a:t>Actions: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ヒラギノ角ゴ Pro W3" pitchFamily="48" charset="-128"/>
              </a:rPr>
              <a:t>Compute: Place target disc on board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ヒラギノ角ゴ Pro W3" pitchFamily="48" charset="-128"/>
              </a:rPr>
              <a:t>Move: 1 space towards target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ヒラギノ角ゴ Pro W3" pitchFamily="48" charset="-128"/>
              </a:rPr>
              <a:t>Laser Eye: Shoots straight forward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ヒラギノ角ゴ Pro W3" pitchFamily="48" charset="-128"/>
              </a:rPr>
              <a:t>Crush: Attack all 8 adjacent spaces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 smtClean="0">
                <a:ea typeface="ヒラギノ角ゴ Pro W3" pitchFamily="48" charset="-128"/>
              </a:rPr>
              <a:t>Self Destruct: Inflicts blast damage when destroyed.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ヒラギノ角ゴ Pro W3" pitchFamily="48" charset="-128"/>
              </a:rPr>
              <a:t>The Tanks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ea typeface="ヒラギノ角ゴ Pro W3" pitchFamily="48" charset="-128"/>
              </a:rPr>
              <a:t>Have 4 hit points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ea typeface="ヒラギノ角ゴ Pro W3" pitchFamily="48" charset="-128"/>
              </a:rPr>
              <a:t>Each Turn: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ea typeface="ヒラギノ角ゴ Pro W3" pitchFamily="48" charset="-128"/>
              </a:rPr>
              <a:t>Shoot, Move, Move, Shoot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ea typeface="ヒラギノ角ゴ Pro W3" pitchFamily="48" charset="-128"/>
              </a:rPr>
              <a:t>Move: 1 space (not diagonal)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ea typeface="ヒラギノ角ゴ Pro W3" pitchFamily="48" charset="-128"/>
              </a:rPr>
              <a:t>Shoot:  Horizontally or vertically for 1 damage. </a:t>
            </a:r>
          </a:p>
          <a:p>
            <a:pPr lvl="1" eaLnBrk="1" hangingPunct="1">
              <a:lnSpc>
                <a:spcPct val="90000"/>
              </a:lnSpc>
              <a:buFont typeface="Arial" pitchFamily="34" charset="0"/>
              <a:buNone/>
            </a:pPr>
            <a:endParaRPr lang="en-US" sz="2400" smtClean="0">
              <a:ea typeface="ヒラギノ角ゴ Pro W3" pitchFamily="48" charset="-128"/>
            </a:endParaRPr>
          </a:p>
          <a:p>
            <a:pPr eaLnBrk="1" hangingPunct="1">
              <a:lnSpc>
                <a:spcPct val="90000"/>
              </a:lnSpc>
            </a:pPr>
            <a:endParaRPr lang="en-US" sz="2800" smtClean="0">
              <a:ea typeface="ヒラギノ角ゴ Pro W3" pitchFamily="48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ea typeface="ヒラギノ角ゴ Pro W3" pitchFamily="48" charset="-128"/>
              </a:rPr>
              <a:t>Demo Game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ヒラギノ角ゴ Pro W3" pitchFamily="48" charset="-128"/>
              </a:rPr>
              <a:t>Battle!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sz="quarter" idx="10"/>
          </p:nvPr>
        </p:nvSpPr>
        <p:spPr>
          <a:xfrm>
            <a:off x="533400" y="1504950"/>
            <a:ext cx="8077200" cy="3200400"/>
          </a:xfrm>
          <a:prstGeom prst="rect">
            <a:avLst/>
          </a:prstGeom>
        </p:spPr>
        <p:txBody>
          <a:bodyPr rtlCol="0">
            <a:normAutofit fontScale="85000"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Set up the game board.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Tanks go first: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When tank finishes, robot moves: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/>
              <a:t>Execute steps in order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/>
              <a:t>Robot stops after step 10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Alternate Robot and Tanks until one side wins.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i="1" dirty="0" smtClean="0"/>
              <a:t>Play until 3:00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i="1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ヒラギノ角ゴ Pro W3" pitchFamily="48" charset="-128"/>
              </a:rPr>
              <a:t>Tank Rules Reminder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ea typeface="ヒラギノ角ゴ Pro W3" pitchFamily="48" charset="-128"/>
              </a:rPr>
              <a:t>Have 4 hit points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ea typeface="ヒラギノ角ゴ Pro W3" pitchFamily="48" charset="-128"/>
              </a:rPr>
              <a:t>Three actions per turn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ea typeface="ヒラギノ角ゴ Pro W3" pitchFamily="48" charset="-128"/>
              </a:rPr>
              <a:t>Move, Move, Shoot, </a:t>
            </a:r>
            <a:r>
              <a:rPr lang="en-US" sz="2400" i="1" smtClean="0">
                <a:ea typeface="ヒラギノ角ゴ Pro W3" pitchFamily="48" charset="-128"/>
              </a:rPr>
              <a:t>or</a:t>
            </a:r>
            <a:endParaRPr lang="en-US" sz="2400" smtClean="0">
              <a:ea typeface="ヒラギノ角ゴ Pro W3" pitchFamily="48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ea typeface="ヒラギノ角ゴ Pro W3" pitchFamily="48" charset="-128"/>
              </a:rPr>
              <a:t>Move, Shoot, Shoot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ea typeface="ヒラギノ角ゴ Pro W3" pitchFamily="48" charset="-128"/>
              </a:rPr>
              <a:t>Move: 1 space (not diagonal)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ea typeface="ヒラギノ角ゴ Pro W3" pitchFamily="48" charset="-128"/>
              </a:rPr>
              <a:t>Shoot:  Horizontally or vertically for 1 damage. </a:t>
            </a:r>
          </a:p>
          <a:p>
            <a:pPr lvl="1" eaLnBrk="1" hangingPunct="1">
              <a:lnSpc>
                <a:spcPct val="90000"/>
              </a:lnSpc>
              <a:buFont typeface="Arial" pitchFamily="34" charset="0"/>
              <a:buNone/>
            </a:pPr>
            <a:endParaRPr lang="en-US" sz="2400" smtClean="0">
              <a:ea typeface="ヒラギノ角ゴ Pro W3" pitchFamily="48" charset="-128"/>
            </a:endParaRPr>
          </a:p>
          <a:p>
            <a:pPr eaLnBrk="1" hangingPunct="1">
              <a:lnSpc>
                <a:spcPct val="90000"/>
              </a:lnSpc>
            </a:pPr>
            <a:endParaRPr lang="en-US" sz="2800" smtClean="0">
              <a:ea typeface="ヒラギノ角ゴ Pro W3" pitchFamily="48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ヒラギノ角ゴ Pro W3" pitchFamily="48" charset="-128"/>
              </a:rPr>
              <a:t>Comments?</a:t>
            </a:r>
          </a:p>
        </p:txBody>
      </p:sp>
      <p:sp>
        <p:nvSpPr>
          <p:cNvPr id="32771" name="Content Placeholder 3"/>
          <p:cNvSpPr>
            <a:spLocks noGrp="1"/>
          </p:cNvSpPr>
          <p:nvPr>
            <p:ph idx="4294967295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/>
          <a:lstStyle/>
          <a:p>
            <a:pPr eaLnBrk="1" hangingPunct="1"/>
            <a:endParaRPr lang="en-US" smtClean="0">
              <a:ea typeface="ヒラギノ角ゴ Pro W3" pitchFamily="48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ヒラギノ角ゴ Pro W3" pitchFamily="48" charset="-128"/>
              </a:rPr>
              <a:t>Your Mission: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smtClean="0">
                <a:ea typeface="ヒラギノ角ゴ Pro W3" pitchFamily="48" charset="-128"/>
              </a:rPr>
              <a:t>Program the robot to maximize </a:t>
            </a:r>
            <a:r>
              <a:rPr lang="en-US" i="1" smtClean="0">
                <a:ea typeface="ヒラギノ角ゴ Pro W3" pitchFamily="48" charset="-128"/>
              </a:rPr>
              <a:t>drama. </a:t>
            </a:r>
            <a:endParaRPr lang="en-US" smtClean="0">
              <a:ea typeface="ヒラギノ角ゴ Pro W3" pitchFamily="48" charset="-128"/>
            </a:endParaRPr>
          </a:p>
          <a:p>
            <a:pPr eaLnBrk="1" hangingPunct="1"/>
            <a:r>
              <a:rPr lang="en-US" smtClean="0">
                <a:ea typeface="ヒラギノ角ゴ Pro W3" pitchFamily="48" charset="-128"/>
              </a:rPr>
              <a:t>What does that mean?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INEDINNAVIGATOR" val="True"/>
  <p:tag name="HOTSPOTTYPE" val="DefinedInNavigator"/>
  <p:tag name="BRANCHTO" val="262"/>
</p:tagLst>
</file>

<file path=ppt/theme/theme1.xml><?xml version="1.0" encoding="utf-8"?>
<a:theme xmlns:a="http://schemas.openxmlformats.org/drawingml/2006/main" name="GDC13_speaker_template">
  <a:themeElements>
    <a:clrScheme name="Recommending A Strategy 1">
      <a:dk1>
        <a:srgbClr val="009999"/>
      </a:dk1>
      <a:lt1>
        <a:srgbClr val="FFFFFF"/>
      </a:lt1>
      <a:dk2>
        <a:srgbClr val="000066"/>
      </a:dk2>
      <a:lt2>
        <a:srgbClr val="339966"/>
      </a:lt2>
      <a:accent1>
        <a:srgbClr val="00CC99"/>
      </a:accent1>
      <a:accent2>
        <a:srgbClr val="0099CC"/>
      </a:accent2>
      <a:accent3>
        <a:srgbClr val="AAAAB8"/>
      </a:accent3>
      <a:accent4>
        <a:srgbClr val="DADADA"/>
      </a:accent4>
      <a:accent5>
        <a:srgbClr val="AAE2CA"/>
      </a:accent5>
      <a:accent6>
        <a:srgbClr val="008AB9"/>
      </a:accent6>
      <a:hlink>
        <a:srgbClr val="336699"/>
      </a:hlink>
      <a:folHlink>
        <a:srgbClr val="B2B2B2"/>
      </a:folHlink>
    </a:clrScheme>
    <a:fontScheme name="Recommending A Strategy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pitchFamily="4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pitchFamily="45" charset="0"/>
          </a:defRPr>
        </a:defPPr>
      </a:lstStyle>
    </a:lnDef>
  </a:objectDefaults>
  <a:extraClrSchemeLst>
    <a:extraClrScheme>
      <a:clrScheme name="Recommending A Strategy 1">
        <a:dk1>
          <a:srgbClr val="009999"/>
        </a:dk1>
        <a:lt1>
          <a:srgbClr val="FFFFFF"/>
        </a:lt1>
        <a:dk2>
          <a:srgbClr val="000066"/>
        </a:dk2>
        <a:lt2>
          <a:srgbClr val="339966"/>
        </a:lt2>
        <a:accent1>
          <a:srgbClr val="00CC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E2CA"/>
        </a:accent5>
        <a:accent6>
          <a:srgbClr val="008AB9"/>
        </a:accent6>
        <a:hlink>
          <a:srgbClr val="33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ommending A Strategy 2">
        <a:dk1>
          <a:srgbClr val="000000"/>
        </a:dk1>
        <a:lt1>
          <a:srgbClr val="FFFFFF"/>
        </a:lt1>
        <a:dk2>
          <a:srgbClr val="009900"/>
        </a:dk2>
        <a:lt2>
          <a:srgbClr val="CC0000"/>
        </a:lt2>
        <a:accent1>
          <a:srgbClr val="CCCC00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2D2DB9"/>
        </a:accent6>
        <a:hlink>
          <a:srgbClr val="00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commending A Strategy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commending A Strategy 4">
        <a:dk1>
          <a:srgbClr val="333399"/>
        </a:dk1>
        <a:lt1>
          <a:srgbClr val="FFFFCC"/>
        </a:lt1>
        <a:dk2>
          <a:srgbClr val="000000"/>
        </a:dk2>
        <a:lt2>
          <a:srgbClr val="0000FF"/>
        </a:lt2>
        <a:accent1>
          <a:srgbClr val="800000"/>
        </a:accent1>
        <a:accent2>
          <a:srgbClr val="3366CC"/>
        </a:accent2>
        <a:accent3>
          <a:srgbClr val="AAAAAA"/>
        </a:accent3>
        <a:accent4>
          <a:srgbClr val="DADAAE"/>
        </a:accent4>
        <a:accent5>
          <a:srgbClr val="C0AAAA"/>
        </a:accent5>
        <a:accent6>
          <a:srgbClr val="2D5CB9"/>
        </a:accent6>
        <a:hlink>
          <a:srgbClr val="FFFF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ommending A Strategy 5">
        <a:dk1>
          <a:srgbClr val="CC3300"/>
        </a:dk1>
        <a:lt1>
          <a:srgbClr val="FFFFCC"/>
        </a:lt1>
        <a:dk2>
          <a:srgbClr val="000000"/>
        </a:dk2>
        <a:lt2>
          <a:srgbClr val="CC6600"/>
        </a:lt2>
        <a:accent1>
          <a:srgbClr val="993300"/>
        </a:accent1>
        <a:accent2>
          <a:srgbClr val="808000"/>
        </a:accent2>
        <a:accent3>
          <a:srgbClr val="AAAAAA"/>
        </a:accent3>
        <a:accent4>
          <a:srgbClr val="DADAAE"/>
        </a:accent4>
        <a:accent5>
          <a:srgbClr val="CAADAA"/>
        </a:accent5>
        <a:accent6>
          <a:srgbClr val="7373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ommending A Strategy 6">
        <a:dk1>
          <a:srgbClr val="66CCFF"/>
        </a:dk1>
        <a:lt1>
          <a:srgbClr val="CCECFF"/>
        </a:lt1>
        <a:dk2>
          <a:srgbClr val="000000"/>
        </a:dk2>
        <a:lt2>
          <a:srgbClr val="9999FF"/>
        </a:lt2>
        <a:accent1>
          <a:srgbClr val="FFFFFF"/>
        </a:accent1>
        <a:accent2>
          <a:srgbClr val="99CCFF"/>
        </a:accent2>
        <a:accent3>
          <a:srgbClr val="AAAAAA"/>
        </a:accent3>
        <a:accent4>
          <a:srgbClr val="AEC9DA"/>
        </a:accent4>
        <a:accent5>
          <a:srgbClr val="FFFFFF"/>
        </a:accent5>
        <a:accent6>
          <a:srgbClr val="8AB9E7"/>
        </a:accent6>
        <a:hlink>
          <a:srgbClr val="CCE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ommending A Strategy 7">
        <a:dk1>
          <a:srgbClr val="993366"/>
        </a:dk1>
        <a:lt1>
          <a:srgbClr val="FFFFCC"/>
        </a:lt1>
        <a:dk2>
          <a:srgbClr val="333399"/>
        </a:dk2>
        <a:lt2>
          <a:srgbClr val="0066FF"/>
        </a:lt2>
        <a:accent1>
          <a:srgbClr val="6600FF"/>
        </a:accent1>
        <a:accent2>
          <a:srgbClr val="0099CC"/>
        </a:accent2>
        <a:accent3>
          <a:srgbClr val="ADADCA"/>
        </a:accent3>
        <a:accent4>
          <a:srgbClr val="DADAAE"/>
        </a:accent4>
        <a:accent5>
          <a:srgbClr val="B8AAFF"/>
        </a:accent5>
        <a:accent6>
          <a:srgbClr val="008AB9"/>
        </a:accent6>
        <a:hlink>
          <a:srgbClr val="66FF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ommending A Strategy 8">
        <a:dk1>
          <a:srgbClr val="993366"/>
        </a:dk1>
        <a:lt1>
          <a:srgbClr val="EAEAEA"/>
        </a:lt1>
        <a:dk2>
          <a:srgbClr val="660066"/>
        </a:dk2>
        <a:lt2>
          <a:srgbClr val="CC0000"/>
        </a:lt2>
        <a:accent1>
          <a:srgbClr val="A50021"/>
        </a:accent1>
        <a:accent2>
          <a:srgbClr val="660033"/>
        </a:accent2>
        <a:accent3>
          <a:srgbClr val="B8AAB8"/>
        </a:accent3>
        <a:accent4>
          <a:srgbClr val="C8C8C8"/>
        </a:accent4>
        <a:accent5>
          <a:srgbClr val="CFAAAB"/>
        </a:accent5>
        <a:accent6>
          <a:srgbClr val="5C00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GDC13_speaker_template</Template>
  <TotalTime>1416</TotalTime>
  <Words>560</Words>
  <Application>Microsoft Macintosh PowerPoint</Application>
  <PresentationFormat>On-screen Show (16:9)</PresentationFormat>
  <Paragraphs>147</Paragraphs>
  <Slides>28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GDC13_speaker_template</vt:lpstr>
      <vt:lpstr>Us vs. It</vt:lpstr>
      <vt:lpstr>Tanks vs. Robot</vt:lpstr>
      <vt:lpstr>The Robot</vt:lpstr>
      <vt:lpstr>The Tanks</vt:lpstr>
      <vt:lpstr>Demo Game</vt:lpstr>
      <vt:lpstr>Battle!</vt:lpstr>
      <vt:lpstr>Tank Rules Reminder</vt:lpstr>
      <vt:lpstr>Comments?</vt:lpstr>
      <vt:lpstr>Your Mission:</vt:lpstr>
      <vt:lpstr>Your Mission:</vt:lpstr>
      <vt:lpstr>Programming the Robot</vt:lpstr>
      <vt:lpstr>Iterate Towards Drama</vt:lpstr>
      <vt:lpstr>Add a new feature</vt:lpstr>
      <vt:lpstr>Beta Test at 4:45</vt:lpstr>
      <vt:lpstr>Drama in Us vs. It</vt:lpstr>
      <vt:lpstr>Aesthetics of “Us vs. It”</vt:lpstr>
      <vt:lpstr>Aesthetics of “Us vs. It”</vt:lpstr>
      <vt:lpstr>Mechanics of “Us vs. It”</vt:lpstr>
      <vt:lpstr>Dynamics of Us vs. It </vt:lpstr>
      <vt:lpstr>Discussion</vt:lpstr>
      <vt:lpstr>Discussion</vt:lpstr>
      <vt:lpstr>Discussion</vt:lpstr>
      <vt:lpstr>Discussion</vt:lpstr>
      <vt:lpstr>Discussion</vt:lpstr>
      <vt:lpstr>Discussion</vt:lpstr>
      <vt:lpstr>The Message</vt:lpstr>
      <vt:lpstr>Robot battle!</vt:lpstr>
      <vt:lpstr>We’re Done!</vt:lpstr>
    </vt:vector>
  </TitlesOfParts>
  <Company>Mind Control Software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 vs. It</dc:title>
  <dc:creator>MAHK</dc:creator>
  <cp:lastModifiedBy>Marc LeBlanc</cp:lastModifiedBy>
  <cp:revision>6</cp:revision>
  <cp:lastPrinted>1904-01-01T00:00:00Z</cp:lastPrinted>
  <dcterms:created xsi:type="dcterms:W3CDTF">2013-03-10T05:17:35Z</dcterms:created>
  <dcterms:modified xsi:type="dcterms:W3CDTF">2013-03-27T20:33:51Z</dcterms:modified>
</cp:coreProperties>
</file>