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embeddings/oleObject39.bin" ContentType="application/vnd.openxmlformats-officedocument.oleObject"/>
  <Override PartName="/ppt/embeddings/oleObject40.bin" ContentType="application/vnd.openxmlformats-officedocument.oleObject"/>
  <Override PartName="/ppt/embeddings/oleObject41.bin" ContentType="application/vnd.openxmlformats-officedocument.oleObject"/>
  <Override PartName="/ppt/embeddings/oleObject42.bin" ContentType="application/vnd.openxmlformats-officedocument.oleObject"/>
  <Override PartName="/ppt/embeddings/oleObject43.bin" ContentType="application/vnd.openxmlformats-officedocument.oleObject"/>
  <Override PartName="/ppt/embeddings/oleObject44.bin" ContentType="application/vnd.openxmlformats-officedocument.oleObject"/>
  <Override PartName="/ppt/embeddings/oleObject45.bin" ContentType="application/vnd.openxmlformats-officedocument.oleObject"/>
  <Override PartName="/ppt/embeddings/oleObject46.bin" ContentType="application/vnd.openxmlformats-officedocument.oleObject"/>
  <Override PartName="/ppt/embeddings/oleObject47.bin" ContentType="application/vnd.openxmlformats-officedocument.oleObject"/>
  <Override PartName="/ppt/embeddings/oleObject48.bin" ContentType="application/vnd.openxmlformats-officedocument.oleObject"/>
  <Override PartName="/ppt/embeddings/oleObject49.bin" ContentType="application/vnd.openxmlformats-officedocument.oleObject"/>
  <Override PartName="/ppt/embeddings/oleObject50.bin" ContentType="application/vnd.openxmlformats-officedocument.oleObject"/>
  <Override PartName="/ppt/embeddings/oleObject51.bin" ContentType="application/vnd.openxmlformats-officedocument.oleObject"/>
  <Override PartName="/ppt/embeddings/oleObject52.bin" ContentType="application/vnd.openxmlformats-officedocument.oleObject"/>
  <Override PartName="/ppt/embeddings/oleObject53.bin" ContentType="application/vnd.openxmlformats-officedocument.oleObject"/>
  <Override PartName="/ppt/embeddings/oleObject54.bin" ContentType="application/vnd.openxmlformats-officedocument.oleObject"/>
  <Override PartName="/ppt/embeddings/oleObject55.bin" ContentType="application/vnd.openxmlformats-officedocument.oleObject"/>
  <Override PartName="/ppt/embeddings/oleObject56.bin" ContentType="application/vnd.openxmlformats-officedocument.oleObject"/>
  <Override PartName="/ppt/embeddings/oleObject57.bin" ContentType="application/vnd.openxmlformats-officedocument.oleObject"/>
  <Override PartName="/ppt/embeddings/oleObject58.bin" ContentType="application/vnd.openxmlformats-officedocument.oleObject"/>
  <Override PartName="/ppt/embeddings/oleObject59.bin" ContentType="application/vnd.openxmlformats-officedocument.oleObject"/>
  <Override PartName="/ppt/embeddings/oleObject60.bin" ContentType="application/vnd.openxmlformats-officedocument.oleObject"/>
  <Override PartName="/ppt/embeddings/oleObject61.bin" ContentType="application/vnd.openxmlformats-officedocument.oleObject"/>
  <Override PartName="/ppt/embeddings/oleObject62.bin" ContentType="application/vnd.openxmlformats-officedocument.oleObject"/>
  <Override PartName="/ppt/embeddings/oleObject63.bin" ContentType="application/vnd.openxmlformats-officedocument.oleObject"/>
  <Override PartName="/ppt/embeddings/oleObject64.bin" ContentType="application/vnd.openxmlformats-officedocument.oleObject"/>
  <Override PartName="/ppt/embeddings/oleObject65.bin" ContentType="application/vnd.openxmlformats-officedocument.oleObject"/>
  <Override PartName="/ppt/embeddings/oleObject66.bin" ContentType="application/vnd.openxmlformats-officedocument.oleObject"/>
  <Override PartName="/ppt/embeddings/oleObject67.bin" ContentType="application/vnd.openxmlformats-officedocument.oleObject"/>
  <Override PartName="/ppt/embeddings/oleObject68.bin" ContentType="application/vnd.openxmlformats-officedocument.oleObject"/>
  <Override PartName="/ppt/embeddings/oleObject69.bin" ContentType="application/vnd.openxmlformats-officedocument.oleObject"/>
  <Override PartName="/ppt/embeddings/oleObject70.bin" ContentType="application/vnd.openxmlformats-officedocument.oleObject"/>
  <Override PartName="/ppt/embeddings/oleObject71.bin" ContentType="application/vnd.openxmlformats-officedocument.oleObject"/>
  <Override PartName="/ppt/embeddings/oleObject72.bin" ContentType="application/vnd.openxmlformats-officedocument.oleObject"/>
  <Override PartName="/ppt/embeddings/oleObject73.bin" ContentType="application/vnd.openxmlformats-officedocument.oleObject"/>
  <Override PartName="/ppt/embeddings/oleObject74.bin" ContentType="application/vnd.openxmlformats-officedocument.oleObject"/>
  <Override PartName="/ppt/embeddings/oleObject75.bin" ContentType="application/vnd.openxmlformats-officedocument.oleObject"/>
  <Override PartName="/ppt/embeddings/oleObject76.bin" ContentType="application/vnd.openxmlformats-officedocument.oleObject"/>
  <Override PartName="/ppt/embeddings/oleObject77.bin" ContentType="application/vnd.openxmlformats-officedocument.oleObject"/>
  <Override PartName="/ppt/embeddings/oleObject78.bin" ContentType="application/vnd.openxmlformats-officedocument.oleObject"/>
  <Override PartName="/ppt/embeddings/oleObject79.bin" ContentType="application/vnd.openxmlformats-officedocument.oleObject"/>
  <Override PartName="/ppt/embeddings/oleObject80.bin" ContentType="application/vnd.openxmlformats-officedocument.oleObject"/>
  <Override PartName="/ppt/embeddings/oleObject81.bin" ContentType="application/vnd.openxmlformats-officedocument.oleObject"/>
  <Override PartName="/ppt/embeddings/oleObject82.bin" ContentType="application/vnd.openxmlformats-officedocument.oleObject"/>
  <Override PartName="/ppt/embeddings/oleObject83.bin" ContentType="application/vnd.openxmlformats-officedocument.oleObject"/>
  <Override PartName="/ppt/embeddings/oleObject84.bin" ContentType="application/vnd.openxmlformats-officedocument.oleObject"/>
  <Override PartName="/ppt/embeddings/oleObject85.bin" ContentType="application/vnd.openxmlformats-officedocument.oleObject"/>
  <Override PartName="/ppt/embeddings/oleObject86.bin" ContentType="application/vnd.openxmlformats-officedocument.oleObject"/>
  <Override PartName="/ppt/embeddings/oleObject87.bin" ContentType="application/vnd.openxmlformats-officedocument.oleObject"/>
  <Override PartName="/ppt/embeddings/oleObject88.bin" ContentType="application/vnd.openxmlformats-officedocument.oleObject"/>
  <Override PartName="/ppt/embeddings/oleObject89.bin" ContentType="application/vnd.openxmlformats-officedocument.oleObject"/>
  <Override PartName="/ppt/embeddings/oleObject90.bin" ContentType="application/vnd.openxmlformats-officedocument.oleObject"/>
  <Override PartName="/ppt/embeddings/oleObject91.bin" ContentType="application/vnd.openxmlformats-officedocument.oleObject"/>
  <Override PartName="/ppt/embeddings/oleObject92.bin" ContentType="application/vnd.openxmlformats-officedocument.oleObject"/>
  <Override PartName="/ppt/embeddings/oleObject93.bin" ContentType="application/vnd.openxmlformats-officedocument.oleObject"/>
  <Override PartName="/ppt/embeddings/oleObject94.bin" ContentType="application/vnd.openxmlformats-officedocument.oleObject"/>
  <Override PartName="/ppt/embeddings/oleObject95.bin" ContentType="application/vnd.openxmlformats-officedocument.oleObject"/>
  <Override PartName="/ppt/embeddings/oleObject96.bin" ContentType="application/vnd.openxmlformats-officedocument.oleObject"/>
  <Override PartName="/ppt/embeddings/oleObject97.bin" ContentType="application/vnd.openxmlformats-officedocument.oleObject"/>
  <Override PartName="/ppt/embeddings/oleObject98.bin" ContentType="application/vnd.openxmlformats-officedocument.oleObject"/>
  <Override PartName="/ppt/embeddings/oleObject99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sldIdLst>
    <p:sldId id="256" r:id="rId5"/>
    <p:sldId id="257" r:id="rId6"/>
    <p:sldId id="258" r:id="rId7"/>
    <p:sldId id="259" r:id="rId8"/>
    <p:sldId id="305" r:id="rId9"/>
    <p:sldId id="261" r:id="rId10"/>
    <p:sldId id="262" r:id="rId11"/>
    <p:sldId id="263" r:id="rId12"/>
    <p:sldId id="264" r:id="rId13"/>
    <p:sldId id="273" r:id="rId14"/>
    <p:sldId id="277" r:id="rId15"/>
    <p:sldId id="265" r:id="rId16"/>
    <p:sldId id="266" r:id="rId17"/>
    <p:sldId id="274" r:id="rId18"/>
    <p:sldId id="315" r:id="rId19"/>
    <p:sldId id="312" r:id="rId20"/>
    <p:sldId id="316" r:id="rId21"/>
    <p:sldId id="314" r:id="rId22"/>
    <p:sldId id="317" r:id="rId23"/>
    <p:sldId id="313" r:id="rId24"/>
    <p:sldId id="319" r:id="rId25"/>
    <p:sldId id="318" r:id="rId26"/>
    <p:sldId id="320" r:id="rId27"/>
    <p:sldId id="275" r:id="rId28"/>
    <p:sldId id="276" r:id="rId29"/>
    <p:sldId id="281" r:id="rId30"/>
    <p:sldId id="282" r:id="rId31"/>
    <p:sldId id="295" r:id="rId32"/>
    <p:sldId id="297" r:id="rId33"/>
    <p:sldId id="267" r:id="rId34"/>
    <p:sldId id="331" r:id="rId35"/>
    <p:sldId id="332" r:id="rId36"/>
    <p:sldId id="268" r:id="rId37"/>
    <p:sldId id="322" r:id="rId38"/>
    <p:sldId id="323" r:id="rId39"/>
    <p:sldId id="324" r:id="rId40"/>
    <p:sldId id="279" r:id="rId41"/>
    <p:sldId id="280" r:id="rId42"/>
    <p:sldId id="283" r:id="rId43"/>
    <p:sldId id="284" r:id="rId44"/>
    <p:sldId id="285" r:id="rId45"/>
    <p:sldId id="286" r:id="rId46"/>
    <p:sldId id="292" r:id="rId47"/>
    <p:sldId id="290" r:id="rId48"/>
    <p:sldId id="291" r:id="rId49"/>
    <p:sldId id="325" r:id="rId50"/>
    <p:sldId id="293" r:id="rId51"/>
    <p:sldId id="294" r:id="rId52"/>
    <p:sldId id="330" r:id="rId53"/>
    <p:sldId id="298" r:id="rId54"/>
    <p:sldId id="299" r:id="rId55"/>
    <p:sldId id="301" r:id="rId56"/>
    <p:sldId id="310" r:id="rId57"/>
    <p:sldId id="303" r:id="rId58"/>
    <p:sldId id="306" r:id="rId59"/>
    <p:sldId id="307" r:id="rId60"/>
    <p:sldId id="309" r:id="rId61"/>
    <p:sldId id="302" r:id="rId62"/>
    <p:sldId id="321" r:id="rId63"/>
    <p:sldId id="326" r:id="rId64"/>
    <p:sldId id="327" r:id="rId65"/>
    <p:sldId id="328" r:id="rId66"/>
    <p:sldId id="329" r:id="rId6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14FE87-3287-704B-A8DA-1B572301E91C}">
          <p14:sldIdLst>
            <p14:sldId id="256"/>
            <p14:sldId id="257"/>
            <p14:sldId id="258"/>
            <p14:sldId id="259"/>
            <p14:sldId id="305"/>
            <p14:sldId id="261"/>
            <p14:sldId id="262"/>
            <p14:sldId id="263"/>
            <p14:sldId id="264"/>
            <p14:sldId id="273"/>
            <p14:sldId id="277"/>
            <p14:sldId id="265"/>
            <p14:sldId id="266"/>
            <p14:sldId id="274"/>
            <p14:sldId id="315"/>
            <p14:sldId id="312"/>
            <p14:sldId id="316"/>
            <p14:sldId id="314"/>
            <p14:sldId id="317"/>
            <p14:sldId id="313"/>
            <p14:sldId id="319"/>
            <p14:sldId id="318"/>
            <p14:sldId id="320"/>
            <p14:sldId id="275"/>
            <p14:sldId id="276"/>
            <p14:sldId id="281"/>
            <p14:sldId id="282"/>
            <p14:sldId id="295"/>
            <p14:sldId id="297"/>
            <p14:sldId id="267"/>
            <p14:sldId id="331"/>
            <p14:sldId id="332"/>
            <p14:sldId id="268"/>
            <p14:sldId id="322"/>
            <p14:sldId id="323"/>
            <p14:sldId id="324"/>
            <p14:sldId id="279"/>
            <p14:sldId id="280"/>
            <p14:sldId id="283"/>
            <p14:sldId id="284"/>
            <p14:sldId id="285"/>
            <p14:sldId id="286"/>
            <p14:sldId id="292"/>
            <p14:sldId id="290"/>
            <p14:sldId id="291"/>
            <p14:sldId id="325"/>
            <p14:sldId id="293"/>
            <p14:sldId id="294"/>
            <p14:sldId id="330"/>
            <p14:sldId id="298"/>
            <p14:sldId id="299"/>
            <p14:sldId id="301"/>
            <p14:sldId id="310"/>
            <p14:sldId id="303"/>
            <p14:sldId id="306"/>
            <p14:sldId id="307"/>
            <p14:sldId id="309"/>
            <p14:sldId id="302"/>
            <p14:sldId id="321"/>
            <p14:sldId id="326"/>
            <p14:sldId id="327"/>
            <p14:sldId id="328"/>
            <p14:sldId id="32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89" autoAdjust="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20" y="-4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43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63" Type="http://schemas.openxmlformats.org/officeDocument/2006/relationships/slide" Target="slides/slide59.xml"/><Relationship Id="rId64" Type="http://schemas.openxmlformats.org/officeDocument/2006/relationships/slide" Target="slides/slide60.xml"/><Relationship Id="rId65" Type="http://schemas.openxmlformats.org/officeDocument/2006/relationships/slide" Target="slides/slide61.xml"/><Relationship Id="rId66" Type="http://schemas.openxmlformats.org/officeDocument/2006/relationships/slide" Target="slides/slide62.xml"/><Relationship Id="rId67" Type="http://schemas.openxmlformats.org/officeDocument/2006/relationships/slide" Target="slides/slide63.xml"/><Relationship Id="rId68" Type="http://schemas.openxmlformats.org/officeDocument/2006/relationships/printerSettings" Target="printerSettings/printerSettings1.bin"/><Relationship Id="rId69" Type="http://schemas.openxmlformats.org/officeDocument/2006/relationships/presProps" Target="presProps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Relationship Id="rId54" Type="http://schemas.openxmlformats.org/officeDocument/2006/relationships/slide" Target="slides/slide50.xml"/><Relationship Id="rId55" Type="http://schemas.openxmlformats.org/officeDocument/2006/relationships/slide" Target="slides/slide51.xml"/><Relationship Id="rId56" Type="http://schemas.openxmlformats.org/officeDocument/2006/relationships/slide" Target="slides/slide52.xml"/><Relationship Id="rId57" Type="http://schemas.openxmlformats.org/officeDocument/2006/relationships/slide" Target="slides/slide53.xml"/><Relationship Id="rId58" Type="http://schemas.openxmlformats.org/officeDocument/2006/relationships/slide" Target="slides/slide54.xml"/><Relationship Id="rId59" Type="http://schemas.openxmlformats.org/officeDocument/2006/relationships/slide" Target="slides/slide5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70" Type="http://schemas.openxmlformats.org/officeDocument/2006/relationships/viewProps" Target="viewProps.xml"/><Relationship Id="rId71" Type="http://schemas.openxmlformats.org/officeDocument/2006/relationships/theme" Target="theme/theme1.xml"/><Relationship Id="rId72" Type="http://schemas.openxmlformats.org/officeDocument/2006/relationships/tableStyles" Target="tableStyles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60" Type="http://schemas.openxmlformats.org/officeDocument/2006/relationships/slide" Target="slides/slide56.xml"/><Relationship Id="rId61" Type="http://schemas.openxmlformats.org/officeDocument/2006/relationships/slide" Target="slides/slide57.xml"/><Relationship Id="rId62" Type="http://schemas.openxmlformats.org/officeDocument/2006/relationships/slide" Target="slides/slide58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9.emf"/><Relationship Id="rId5" Type="http://schemas.openxmlformats.org/officeDocument/2006/relationships/image" Target="../media/image10.emf"/><Relationship Id="rId1" Type="http://schemas.openxmlformats.org/officeDocument/2006/relationships/image" Target="../media/image8.emf"/><Relationship Id="rId2" Type="http://schemas.openxmlformats.org/officeDocument/2006/relationships/image" Target="../media/image7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9.emf"/><Relationship Id="rId5" Type="http://schemas.openxmlformats.org/officeDocument/2006/relationships/image" Target="../media/image10.emf"/><Relationship Id="rId6" Type="http://schemas.openxmlformats.org/officeDocument/2006/relationships/image" Target="../media/image11.emf"/><Relationship Id="rId7" Type="http://schemas.openxmlformats.org/officeDocument/2006/relationships/image" Target="../media/image12.emf"/><Relationship Id="rId1" Type="http://schemas.openxmlformats.org/officeDocument/2006/relationships/image" Target="../media/image8.emf"/><Relationship Id="rId2" Type="http://schemas.openxmlformats.org/officeDocument/2006/relationships/image" Target="../media/image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Relationship Id="rId2" Type="http://schemas.openxmlformats.org/officeDocument/2006/relationships/image" Target="../media/image1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Relationship Id="rId2" Type="http://schemas.openxmlformats.org/officeDocument/2006/relationships/image" Target="../media/image1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Relationship Id="rId2" Type="http://schemas.openxmlformats.org/officeDocument/2006/relationships/image" Target="../media/image14.emf"/><Relationship Id="rId3" Type="http://schemas.openxmlformats.org/officeDocument/2006/relationships/image" Target="../media/image15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Relationship Id="rId2" Type="http://schemas.openxmlformats.org/officeDocument/2006/relationships/image" Target="../media/image17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9.emf"/><Relationship Id="rId5" Type="http://schemas.openxmlformats.org/officeDocument/2006/relationships/image" Target="../media/image10.emf"/><Relationship Id="rId1" Type="http://schemas.openxmlformats.org/officeDocument/2006/relationships/image" Target="../media/image8.emf"/><Relationship Id="rId2" Type="http://schemas.openxmlformats.org/officeDocument/2006/relationships/image" Target="../media/image7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9.emf"/><Relationship Id="rId5" Type="http://schemas.openxmlformats.org/officeDocument/2006/relationships/image" Target="../media/image10.emf"/><Relationship Id="rId6" Type="http://schemas.openxmlformats.org/officeDocument/2006/relationships/image" Target="../media/image18.emf"/><Relationship Id="rId7" Type="http://schemas.openxmlformats.org/officeDocument/2006/relationships/image" Target="../media/image19.emf"/><Relationship Id="rId1" Type="http://schemas.openxmlformats.org/officeDocument/2006/relationships/image" Target="../media/image8.emf"/><Relationship Id="rId2" Type="http://schemas.openxmlformats.org/officeDocument/2006/relationships/image" Target="../media/image7.e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9.emf"/><Relationship Id="rId5" Type="http://schemas.openxmlformats.org/officeDocument/2006/relationships/image" Target="../media/image10.emf"/><Relationship Id="rId6" Type="http://schemas.openxmlformats.org/officeDocument/2006/relationships/image" Target="../media/image18.emf"/><Relationship Id="rId7" Type="http://schemas.openxmlformats.org/officeDocument/2006/relationships/image" Target="../media/image19.emf"/><Relationship Id="rId8" Type="http://schemas.openxmlformats.org/officeDocument/2006/relationships/image" Target="../media/image20.emf"/><Relationship Id="rId9" Type="http://schemas.openxmlformats.org/officeDocument/2006/relationships/image" Target="../media/image21.emf"/><Relationship Id="rId1" Type="http://schemas.openxmlformats.org/officeDocument/2006/relationships/image" Target="../media/image8.emf"/><Relationship Id="rId2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Relationship Id="rId2" Type="http://schemas.openxmlformats.org/officeDocument/2006/relationships/image" Target="../media/image2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Relationship Id="rId2" Type="http://schemas.openxmlformats.org/officeDocument/2006/relationships/image" Target="../media/image23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Relationship Id="rId2" Type="http://schemas.openxmlformats.org/officeDocument/2006/relationships/image" Target="../media/image23.emf"/><Relationship Id="rId3" Type="http://schemas.openxmlformats.org/officeDocument/2006/relationships/image" Target="../media/image24.e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4" Type="http://schemas.openxmlformats.org/officeDocument/2006/relationships/image" Target="../media/image25.emf"/><Relationship Id="rId1" Type="http://schemas.openxmlformats.org/officeDocument/2006/relationships/image" Target="../media/image22.emf"/><Relationship Id="rId2" Type="http://schemas.openxmlformats.org/officeDocument/2006/relationships/image" Target="../media/image23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Relationship Id="rId2" Type="http://schemas.openxmlformats.org/officeDocument/2006/relationships/image" Target="../media/image26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Relationship Id="rId2" Type="http://schemas.openxmlformats.org/officeDocument/2006/relationships/image" Target="../media/image28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Relationship Id="rId2" Type="http://schemas.openxmlformats.org/officeDocument/2006/relationships/image" Target="../media/image30.e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4" Type="http://schemas.openxmlformats.org/officeDocument/2006/relationships/image" Target="../media/image32.emf"/><Relationship Id="rId1" Type="http://schemas.openxmlformats.org/officeDocument/2006/relationships/image" Target="../media/image29.emf"/><Relationship Id="rId2" Type="http://schemas.openxmlformats.org/officeDocument/2006/relationships/image" Target="../media/image30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Relationship Id="rId2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Relationship Id="rId2" Type="http://schemas.openxmlformats.org/officeDocument/2006/relationships/image" Target="../media/image7.emf"/><Relationship Id="rId3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9.emf"/><Relationship Id="rId1" Type="http://schemas.openxmlformats.org/officeDocument/2006/relationships/image" Target="../media/image8.emf"/><Relationship Id="rId2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9.emf"/><Relationship Id="rId5" Type="http://schemas.openxmlformats.org/officeDocument/2006/relationships/image" Target="../media/image10.emf"/><Relationship Id="rId1" Type="http://schemas.openxmlformats.org/officeDocument/2006/relationships/image" Target="../media/image8.emf"/><Relationship Id="rId2" Type="http://schemas.openxmlformats.org/officeDocument/2006/relationships/image" Target="../media/image7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9.emf"/><Relationship Id="rId5" Type="http://schemas.openxmlformats.org/officeDocument/2006/relationships/image" Target="../media/image10.emf"/><Relationship Id="rId1" Type="http://schemas.openxmlformats.org/officeDocument/2006/relationships/image" Target="../media/image8.emf"/><Relationship Id="rId2" Type="http://schemas.openxmlformats.org/officeDocument/2006/relationships/image" Target="../media/image7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9.emf"/><Relationship Id="rId5" Type="http://schemas.openxmlformats.org/officeDocument/2006/relationships/image" Target="../media/image10.emf"/><Relationship Id="rId1" Type="http://schemas.openxmlformats.org/officeDocument/2006/relationships/image" Target="../media/image8.emf"/><Relationship Id="rId2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3/24/13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3/24/13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3/24/13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0" r:id="rId5"/>
    <p:sldLayoutId id="2147493461" r:id="rId6"/>
    <p:sldLayoutId id="2147493462" r:id="rId7"/>
    <p:sldLayoutId id="2147493463" r:id="rId8"/>
    <p:sldLayoutId id="2147493464" r:id="rId9"/>
    <p:sldLayoutId id="2147493465" r:id="rId10"/>
    <p:sldLayoutId id="214749346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5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6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7.emf"/><Relationship Id="rId5" Type="http://schemas.openxmlformats.org/officeDocument/2006/relationships/oleObject" Target="../embeddings/oleObject5.bin"/><Relationship Id="rId6" Type="http://schemas.openxmlformats.org/officeDocument/2006/relationships/image" Target="../media/image6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4" Type="http://schemas.openxmlformats.org/officeDocument/2006/relationships/image" Target="../media/image8.emf"/><Relationship Id="rId5" Type="http://schemas.openxmlformats.org/officeDocument/2006/relationships/oleObject" Target="../embeddings/oleObject7.bin"/><Relationship Id="rId6" Type="http://schemas.openxmlformats.org/officeDocument/2006/relationships/image" Target="../media/image7.emf"/><Relationship Id="rId7" Type="http://schemas.openxmlformats.org/officeDocument/2006/relationships/oleObject" Target="../embeddings/oleObject8.bin"/><Relationship Id="rId8" Type="http://schemas.openxmlformats.org/officeDocument/2006/relationships/image" Target="../media/image6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4" Type="http://schemas.openxmlformats.org/officeDocument/2006/relationships/image" Target="../media/image8.emf"/><Relationship Id="rId5" Type="http://schemas.openxmlformats.org/officeDocument/2006/relationships/oleObject" Target="../embeddings/oleObject10.bin"/><Relationship Id="rId6" Type="http://schemas.openxmlformats.org/officeDocument/2006/relationships/image" Target="../media/image7.emf"/><Relationship Id="rId7" Type="http://schemas.openxmlformats.org/officeDocument/2006/relationships/oleObject" Target="../embeddings/oleObject11.bin"/><Relationship Id="rId8" Type="http://schemas.openxmlformats.org/officeDocument/2006/relationships/image" Target="../media/image6.emf"/><Relationship Id="rId9" Type="http://schemas.openxmlformats.org/officeDocument/2006/relationships/oleObject" Target="../embeddings/oleObject12.bin"/><Relationship Id="rId10" Type="http://schemas.openxmlformats.org/officeDocument/2006/relationships/image" Target="../media/image9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7.bin"/><Relationship Id="rId12" Type="http://schemas.openxmlformats.org/officeDocument/2006/relationships/image" Target="../media/image10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13.bin"/><Relationship Id="rId4" Type="http://schemas.openxmlformats.org/officeDocument/2006/relationships/image" Target="../media/image8.emf"/><Relationship Id="rId5" Type="http://schemas.openxmlformats.org/officeDocument/2006/relationships/oleObject" Target="../embeddings/oleObject14.bin"/><Relationship Id="rId6" Type="http://schemas.openxmlformats.org/officeDocument/2006/relationships/image" Target="../media/image7.emf"/><Relationship Id="rId7" Type="http://schemas.openxmlformats.org/officeDocument/2006/relationships/oleObject" Target="../embeddings/oleObject15.bin"/><Relationship Id="rId8" Type="http://schemas.openxmlformats.org/officeDocument/2006/relationships/image" Target="../media/image6.emf"/><Relationship Id="rId9" Type="http://schemas.openxmlformats.org/officeDocument/2006/relationships/oleObject" Target="../embeddings/oleObject16.bin"/><Relationship Id="rId10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22.bin"/><Relationship Id="rId12" Type="http://schemas.openxmlformats.org/officeDocument/2006/relationships/image" Target="../media/image10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18.bin"/><Relationship Id="rId4" Type="http://schemas.openxmlformats.org/officeDocument/2006/relationships/image" Target="../media/image8.emf"/><Relationship Id="rId5" Type="http://schemas.openxmlformats.org/officeDocument/2006/relationships/oleObject" Target="../embeddings/oleObject19.bin"/><Relationship Id="rId6" Type="http://schemas.openxmlformats.org/officeDocument/2006/relationships/image" Target="../media/image7.emf"/><Relationship Id="rId7" Type="http://schemas.openxmlformats.org/officeDocument/2006/relationships/oleObject" Target="../embeddings/oleObject20.bin"/><Relationship Id="rId8" Type="http://schemas.openxmlformats.org/officeDocument/2006/relationships/image" Target="../media/image6.emf"/><Relationship Id="rId9" Type="http://schemas.openxmlformats.org/officeDocument/2006/relationships/oleObject" Target="../embeddings/oleObject21.bin"/><Relationship Id="rId10" Type="http://schemas.openxmlformats.org/officeDocument/2006/relationships/image" Target="../media/image9.emf"/></Relationships>
</file>

<file path=ppt/slides/_rels/slide21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27.bin"/><Relationship Id="rId12" Type="http://schemas.openxmlformats.org/officeDocument/2006/relationships/image" Target="../media/image10.emf"/><Relationship Id="rId13" Type="http://schemas.openxmlformats.org/officeDocument/2006/relationships/oleObject" Target="../embeddings/oleObject28.bin"/><Relationship Id="rId14" Type="http://schemas.openxmlformats.org/officeDocument/2006/relationships/oleObject" Target="../embeddings/oleObject29.bin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23.bin"/><Relationship Id="rId4" Type="http://schemas.openxmlformats.org/officeDocument/2006/relationships/image" Target="../media/image8.emf"/><Relationship Id="rId5" Type="http://schemas.openxmlformats.org/officeDocument/2006/relationships/oleObject" Target="../embeddings/oleObject24.bin"/><Relationship Id="rId6" Type="http://schemas.openxmlformats.org/officeDocument/2006/relationships/image" Target="../media/image7.emf"/><Relationship Id="rId7" Type="http://schemas.openxmlformats.org/officeDocument/2006/relationships/oleObject" Target="../embeddings/oleObject25.bin"/><Relationship Id="rId8" Type="http://schemas.openxmlformats.org/officeDocument/2006/relationships/image" Target="../media/image6.emf"/><Relationship Id="rId9" Type="http://schemas.openxmlformats.org/officeDocument/2006/relationships/oleObject" Target="../embeddings/oleObject26.bin"/><Relationship Id="rId10" Type="http://schemas.openxmlformats.org/officeDocument/2006/relationships/image" Target="../media/image9.emf"/></Relationships>
</file>

<file path=ppt/slides/_rels/slide22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34.bin"/><Relationship Id="rId12" Type="http://schemas.openxmlformats.org/officeDocument/2006/relationships/image" Target="../media/image10.emf"/><Relationship Id="rId13" Type="http://schemas.openxmlformats.org/officeDocument/2006/relationships/oleObject" Target="../embeddings/oleObject35.bin"/><Relationship Id="rId14" Type="http://schemas.openxmlformats.org/officeDocument/2006/relationships/oleObject" Target="../embeddings/oleObject36.bin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30.bin"/><Relationship Id="rId4" Type="http://schemas.openxmlformats.org/officeDocument/2006/relationships/image" Target="../media/image8.emf"/><Relationship Id="rId5" Type="http://schemas.openxmlformats.org/officeDocument/2006/relationships/oleObject" Target="../embeddings/oleObject31.bin"/><Relationship Id="rId6" Type="http://schemas.openxmlformats.org/officeDocument/2006/relationships/image" Target="../media/image7.emf"/><Relationship Id="rId7" Type="http://schemas.openxmlformats.org/officeDocument/2006/relationships/oleObject" Target="../embeddings/oleObject32.bin"/><Relationship Id="rId8" Type="http://schemas.openxmlformats.org/officeDocument/2006/relationships/image" Target="../media/image6.emf"/><Relationship Id="rId9" Type="http://schemas.openxmlformats.org/officeDocument/2006/relationships/oleObject" Target="../embeddings/oleObject33.bin"/><Relationship Id="rId10" Type="http://schemas.openxmlformats.org/officeDocument/2006/relationships/image" Target="../media/image9.emf"/></Relationships>
</file>

<file path=ppt/slides/_rels/slide23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1.bin"/><Relationship Id="rId12" Type="http://schemas.openxmlformats.org/officeDocument/2006/relationships/image" Target="../media/image10.emf"/><Relationship Id="rId13" Type="http://schemas.openxmlformats.org/officeDocument/2006/relationships/oleObject" Target="../embeddings/oleObject42.bin"/><Relationship Id="rId14" Type="http://schemas.openxmlformats.org/officeDocument/2006/relationships/image" Target="../media/image11.emf"/><Relationship Id="rId15" Type="http://schemas.openxmlformats.org/officeDocument/2006/relationships/oleObject" Target="../embeddings/oleObject43.bin"/><Relationship Id="rId16" Type="http://schemas.openxmlformats.org/officeDocument/2006/relationships/oleObject" Target="../embeddings/oleObject44.bin"/><Relationship Id="rId17" Type="http://schemas.openxmlformats.org/officeDocument/2006/relationships/oleObject" Target="../embeddings/oleObject45.bin"/><Relationship Id="rId18" Type="http://schemas.openxmlformats.org/officeDocument/2006/relationships/image" Target="../media/image12.e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37.bin"/><Relationship Id="rId4" Type="http://schemas.openxmlformats.org/officeDocument/2006/relationships/image" Target="../media/image8.emf"/><Relationship Id="rId5" Type="http://schemas.openxmlformats.org/officeDocument/2006/relationships/oleObject" Target="../embeddings/oleObject38.bin"/><Relationship Id="rId6" Type="http://schemas.openxmlformats.org/officeDocument/2006/relationships/image" Target="../media/image7.emf"/><Relationship Id="rId7" Type="http://schemas.openxmlformats.org/officeDocument/2006/relationships/oleObject" Target="../embeddings/oleObject39.bin"/><Relationship Id="rId8" Type="http://schemas.openxmlformats.org/officeDocument/2006/relationships/image" Target="../media/image6.emf"/><Relationship Id="rId9" Type="http://schemas.openxmlformats.org/officeDocument/2006/relationships/oleObject" Target="../embeddings/oleObject40.bin"/><Relationship Id="rId10" Type="http://schemas.openxmlformats.org/officeDocument/2006/relationships/image" Target="../media/image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4" Type="http://schemas.openxmlformats.org/officeDocument/2006/relationships/image" Target="../media/image11.emf"/><Relationship Id="rId5" Type="http://schemas.openxmlformats.org/officeDocument/2006/relationships/oleObject" Target="../embeddings/oleObject47.bin"/><Relationship Id="rId6" Type="http://schemas.openxmlformats.org/officeDocument/2006/relationships/image" Target="../media/image12.e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4" Type="http://schemas.openxmlformats.org/officeDocument/2006/relationships/image" Target="../media/image13.e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4" Type="http://schemas.openxmlformats.org/officeDocument/2006/relationships/image" Target="../media/image13.emf"/><Relationship Id="rId5" Type="http://schemas.openxmlformats.org/officeDocument/2006/relationships/oleObject" Target="../embeddings/oleObject50.bin"/><Relationship Id="rId6" Type="http://schemas.openxmlformats.org/officeDocument/2006/relationships/image" Target="../media/image14.emf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4" Type="http://schemas.openxmlformats.org/officeDocument/2006/relationships/image" Target="../media/image13.emf"/><Relationship Id="rId5" Type="http://schemas.openxmlformats.org/officeDocument/2006/relationships/oleObject" Target="../embeddings/oleObject52.bin"/><Relationship Id="rId6" Type="http://schemas.openxmlformats.org/officeDocument/2006/relationships/image" Target="../media/image14.emf"/><Relationship Id="rId7" Type="http://schemas.openxmlformats.org/officeDocument/2006/relationships/oleObject" Target="../embeddings/oleObject53.bin"/><Relationship Id="rId8" Type="http://schemas.openxmlformats.org/officeDocument/2006/relationships/image" Target="../media/image15.emf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3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4" Type="http://schemas.openxmlformats.org/officeDocument/2006/relationships/image" Target="../media/image8.emf"/><Relationship Id="rId5" Type="http://schemas.openxmlformats.org/officeDocument/2006/relationships/oleObject" Target="../embeddings/oleObject55.bin"/><Relationship Id="rId6" Type="http://schemas.openxmlformats.org/officeDocument/2006/relationships/image" Target="../media/image17.emf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60.bin"/><Relationship Id="rId12" Type="http://schemas.openxmlformats.org/officeDocument/2006/relationships/image" Target="../media/image10.emf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56.bin"/><Relationship Id="rId4" Type="http://schemas.openxmlformats.org/officeDocument/2006/relationships/image" Target="../media/image8.emf"/><Relationship Id="rId5" Type="http://schemas.openxmlformats.org/officeDocument/2006/relationships/oleObject" Target="../embeddings/oleObject57.bin"/><Relationship Id="rId6" Type="http://schemas.openxmlformats.org/officeDocument/2006/relationships/image" Target="../media/image7.emf"/><Relationship Id="rId7" Type="http://schemas.openxmlformats.org/officeDocument/2006/relationships/oleObject" Target="../embeddings/oleObject58.bin"/><Relationship Id="rId8" Type="http://schemas.openxmlformats.org/officeDocument/2006/relationships/image" Target="../media/image6.emf"/><Relationship Id="rId9" Type="http://schemas.openxmlformats.org/officeDocument/2006/relationships/oleObject" Target="../embeddings/oleObject59.bin"/><Relationship Id="rId10" Type="http://schemas.openxmlformats.org/officeDocument/2006/relationships/image" Target="../media/image9.emf"/></Relationships>
</file>

<file path=ppt/slides/_rels/slide35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65.bin"/><Relationship Id="rId12" Type="http://schemas.openxmlformats.org/officeDocument/2006/relationships/image" Target="../media/image10.emf"/><Relationship Id="rId13" Type="http://schemas.openxmlformats.org/officeDocument/2006/relationships/oleObject" Target="../embeddings/oleObject66.bin"/><Relationship Id="rId14" Type="http://schemas.openxmlformats.org/officeDocument/2006/relationships/image" Target="../media/image18.emf"/><Relationship Id="rId15" Type="http://schemas.openxmlformats.org/officeDocument/2006/relationships/oleObject" Target="../embeddings/oleObject67.bin"/><Relationship Id="rId16" Type="http://schemas.openxmlformats.org/officeDocument/2006/relationships/image" Target="../media/image19.emf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61.bin"/><Relationship Id="rId4" Type="http://schemas.openxmlformats.org/officeDocument/2006/relationships/image" Target="../media/image8.emf"/><Relationship Id="rId5" Type="http://schemas.openxmlformats.org/officeDocument/2006/relationships/oleObject" Target="../embeddings/oleObject62.bin"/><Relationship Id="rId6" Type="http://schemas.openxmlformats.org/officeDocument/2006/relationships/image" Target="../media/image7.emf"/><Relationship Id="rId7" Type="http://schemas.openxmlformats.org/officeDocument/2006/relationships/oleObject" Target="../embeddings/oleObject63.bin"/><Relationship Id="rId8" Type="http://schemas.openxmlformats.org/officeDocument/2006/relationships/image" Target="../media/image6.emf"/><Relationship Id="rId9" Type="http://schemas.openxmlformats.org/officeDocument/2006/relationships/oleObject" Target="../embeddings/oleObject64.bin"/><Relationship Id="rId10" Type="http://schemas.openxmlformats.org/officeDocument/2006/relationships/image" Target="../media/image9.emf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71.bin"/><Relationship Id="rId20" Type="http://schemas.openxmlformats.org/officeDocument/2006/relationships/image" Target="../media/image21.emf"/><Relationship Id="rId10" Type="http://schemas.openxmlformats.org/officeDocument/2006/relationships/image" Target="../media/image9.emf"/><Relationship Id="rId11" Type="http://schemas.openxmlformats.org/officeDocument/2006/relationships/oleObject" Target="../embeddings/oleObject72.bin"/><Relationship Id="rId12" Type="http://schemas.openxmlformats.org/officeDocument/2006/relationships/image" Target="../media/image10.emf"/><Relationship Id="rId13" Type="http://schemas.openxmlformats.org/officeDocument/2006/relationships/oleObject" Target="../embeddings/oleObject73.bin"/><Relationship Id="rId14" Type="http://schemas.openxmlformats.org/officeDocument/2006/relationships/image" Target="../media/image18.emf"/><Relationship Id="rId15" Type="http://schemas.openxmlformats.org/officeDocument/2006/relationships/oleObject" Target="../embeddings/oleObject74.bin"/><Relationship Id="rId16" Type="http://schemas.openxmlformats.org/officeDocument/2006/relationships/image" Target="../media/image19.emf"/><Relationship Id="rId17" Type="http://schemas.openxmlformats.org/officeDocument/2006/relationships/oleObject" Target="../embeddings/oleObject75.bin"/><Relationship Id="rId18" Type="http://schemas.openxmlformats.org/officeDocument/2006/relationships/image" Target="../media/image20.emf"/><Relationship Id="rId19" Type="http://schemas.openxmlformats.org/officeDocument/2006/relationships/oleObject" Target="../embeddings/oleObject76.bin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68.bin"/><Relationship Id="rId4" Type="http://schemas.openxmlformats.org/officeDocument/2006/relationships/image" Target="../media/image8.emf"/><Relationship Id="rId5" Type="http://schemas.openxmlformats.org/officeDocument/2006/relationships/oleObject" Target="../embeddings/oleObject69.bin"/><Relationship Id="rId6" Type="http://schemas.openxmlformats.org/officeDocument/2006/relationships/image" Target="../media/image7.emf"/><Relationship Id="rId7" Type="http://schemas.openxmlformats.org/officeDocument/2006/relationships/oleObject" Target="../embeddings/oleObject70.bin"/><Relationship Id="rId8" Type="http://schemas.openxmlformats.org/officeDocument/2006/relationships/image" Target="../media/image6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7.bin"/><Relationship Id="rId4" Type="http://schemas.openxmlformats.org/officeDocument/2006/relationships/image" Target="../media/image20.emf"/><Relationship Id="rId5" Type="http://schemas.openxmlformats.org/officeDocument/2006/relationships/oleObject" Target="../embeddings/oleObject78.bin"/><Relationship Id="rId6" Type="http://schemas.openxmlformats.org/officeDocument/2006/relationships/image" Target="../media/image21.emf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9.bin"/><Relationship Id="rId4" Type="http://schemas.openxmlformats.org/officeDocument/2006/relationships/image" Target="../media/image22.emf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0.bin"/><Relationship Id="rId4" Type="http://schemas.openxmlformats.org/officeDocument/2006/relationships/image" Target="../media/image22.emf"/><Relationship Id="rId5" Type="http://schemas.openxmlformats.org/officeDocument/2006/relationships/oleObject" Target="../embeddings/oleObject81.bin"/><Relationship Id="rId6" Type="http://schemas.openxmlformats.org/officeDocument/2006/relationships/image" Target="../media/image23.emf"/><Relationship Id="rId1" Type="http://schemas.openxmlformats.org/officeDocument/2006/relationships/vmlDrawing" Target="../drawings/vmlDrawing22.vml"/><Relationship Id="rId2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microsoft.com/office/2007/relationships/hdphoto" Target="../media/hdphoto1.wdp"/><Relationship Id="rId5" Type="http://schemas.openxmlformats.org/officeDocument/2006/relationships/oleObject" Target="../embeddings/oleObject1.bin"/><Relationship Id="rId6" Type="http://schemas.openxmlformats.org/officeDocument/2006/relationships/image" Target="../media/image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2.bin"/><Relationship Id="rId4" Type="http://schemas.openxmlformats.org/officeDocument/2006/relationships/image" Target="../media/image22.emf"/><Relationship Id="rId5" Type="http://schemas.openxmlformats.org/officeDocument/2006/relationships/oleObject" Target="../embeddings/oleObject83.bin"/><Relationship Id="rId6" Type="http://schemas.openxmlformats.org/officeDocument/2006/relationships/image" Target="../media/image23.emf"/><Relationship Id="rId7" Type="http://schemas.openxmlformats.org/officeDocument/2006/relationships/oleObject" Target="../embeddings/oleObject84.bin"/><Relationship Id="rId8" Type="http://schemas.openxmlformats.org/officeDocument/2006/relationships/image" Target="../media/image24.emf"/><Relationship Id="rId1" Type="http://schemas.openxmlformats.org/officeDocument/2006/relationships/vmlDrawing" Target="../drawings/vmlDrawing23.vml"/><Relationship Id="rId2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5.bin"/><Relationship Id="rId4" Type="http://schemas.openxmlformats.org/officeDocument/2006/relationships/image" Target="../media/image22.emf"/><Relationship Id="rId5" Type="http://schemas.openxmlformats.org/officeDocument/2006/relationships/oleObject" Target="../embeddings/oleObject86.bin"/><Relationship Id="rId6" Type="http://schemas.openxmlformats.org/officeDocument/2006/relationships/image" Target="../media/image23.emf"/><Relationship Id="rId7" Type="http://schemas.openxmlformats.org/officeDocument/2006/relationships/oleObject" Target="../embeddings/oleObject87.bin"/><Relationship Id="rId8" Type="http://schemas.openxmlformats.org/officeDocument/2006/relationships/image" Target="../media/image24.emf"/><Relationship Id="rId9" Type="http://schemas.openxmlformats.org/officeDocument/2006/relationships/oleObject" Target="../embeddings/oleObject88.bin"/><Relationship Id="rId10" Type="http://schemas.openxmlformats.org/officeDocument/2006/relationships/image" Target="../media/image25.emf"/><Relationship Id="rId1" Type="http://schemas.openxmlformats.org/officeDocument/2006/relationships/vmlDrawing" Target="../drawings/vmlDrawing24.vml"/><Relationship Id="rId2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9.bin"/><Relationship Id="rId4" Type="http://schemas.openxmlformats.org/officeDocument/2006/relationships/image" Target="../media/image17.emf"/><Relationship Id="rId5" Type="http://schemas.openxmlformats.org/officeDocument/2006/relationships/oleObject" Target="../embeddings/oleObject90.bin"/><Relationship Id="rId6" Type="http://schemas.openxmlformats.org/officeDocument/2006/relationships/image" Target="../media/image26.emf"/><Relationship Id="rId1" Type="http://schemas.openxmlformats.org/officeDocument/2006/relationships/vmlDrawing" Target="../drawings/vmlDrawing25.vml"/><Relationship Id="rId2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1.bin"/><Relationship Id="rId4" Type="http://schemas.openxmlformats.org/officeDocument/2006/relationships/image" Target="../media/image27.emf"/><Relationship Id="rId5" Type="http://schemas.openxmlformats.org/officeDocument/2006/relationships/oleObject" Target="../embeddings/oleObject92.bin"/><Relationship Id="rId6" Type="http://schemas.openxmlformats.org/officeDocument/2006/relationships/image" Target="../media/image28.emf"/><Relationship Id="rId1" Type="http://schemas.openxmlformats.org/officeDocument/2006/relationships/vmlDrawing" Target="../drawings/vmlDrawing26.vml"/><Relationship Id="rId2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3.bin"/><Relationship Id="rId4" Type="http://schemas.openxmlformats.org/officeDocument/2006/relationships/image" Target="../media/image29.emf"/><Relationship Id="rId5" Type="http://schemas.openxmlformats.org/officeDocument/2006/relationships/oleObject" Target="../embeddings/oleObject94.bin"/><Relationship Id="rId6" Type="http://schemas.openxmlformats.org/officeDocument/2006/relationships/image" Target="../media/image30.emf"/><Relationship Id="rId1" Type="http://schemas.openxmlformats.org/officeDocument/2006/relationships/vmlDrawing" Target="../drawings/vmlDrawing27.vml"/><Relationship Id="rId2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5.bin"/><Relationship Id="rId4" Type="http://schemas.openxmlformats.org/officeDocument/2006/relationships/image" Target="../media/image29.emf"/><Relationship Id="rId5" Type="http://schemas.openxmlformats.org/officeDocument/2006/relationships/oleObject" Target="../embeddings/oleObject96.bin"/><Relationship Id="rId6" Type="http://schemas.openxmlformats.org/officeDocument/2006/relationships/image" Target="../media/image30.emf"/><Relationship Id="rId7" Type="http://schemas.openxmlformats.org/officeDocument/2006/relationships/oleObject" Target="../embeddings/oleObject97.bin"/><Relationship Id="rId8" Type="http://schemas.openxmlformats.org/officeDocument/2006/relationships/image" Target="../media/image31.emf"/><Relationship Id="rId9" Type="http://schemas.openxmlformats.org/officeDocument/2006/relationships/oleObject" Target="../embeddings/oleObject98.bin"/><Relationship Id="rId10" Type="http://schemas.openxmlformats.org/officeDocument/2006/relationships/image" Target="../media/image32.emf"/><Relationship Id="rId1" Type="http://schemas.openxmlformats.org/officeDocument/2006/relationships/vmlDrawing" Target="../drawings/vmlDrawing28.vml"/><Relationship Id="rId2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9.bin"/><Relationship Id="rId4" Type="http://schemas.openxmlformats.org/officeDocument/2006/relationships/image" Target="../media/image33.emf"/><Relationship Id="rId1" Type="http://schemas.openxmlformats.org/officeDocument/2006/relationships/vmlDrawing" Target="../drawings/vmlDrawing29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Lanchester’s Laws in Space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554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7001"/>
          <a:stretch/>
        </p:blipFill>
        <p:spPr>
          <a:xfrm>
            <a:off x="901702" y="874447"/>
            <a:ext cx="7329802" cy="42690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97"/>
            <a:ext cx="8229600" cy="857250"/>
          </a:xfrm>
        </p:spPr>
        <p:txBody>
          <a:bodyPr/>
          <a:lstStyle/>
          <a:p>
            <a:r>
              <a:rPr lang="en-US" dirty="0" smtClean="0"/>
              <a:t>Case 1: </a:t>
            </a:r>
            <a:r>
              <a:rPr lang="en-US" dirty="0" err="1" smtClean="0"/>
              <a:t>Thunderdome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200150"/>
            <a:ext cx="8229600" cy="339407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879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2: Gun Fight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991" y="1063229"/>
            <a:ext cx="4983957" cy="395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839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1: </a:t>
            </a:r>
            <a:r>
              <a:rPr lang="en-US" dirty="0" err="1"/>
              <a:t>Thunderdome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0348"/>
              </p:ext>
            </p:extLst>
          </p:nvPr>
        </p:nvGraphicFramePr>
        <p:xfrm>
          <a:off x="327733" y="1063225"/>
          <a:ext cx="8043029" cy="3907852"/>
        </p:xfrm>
        <a:graphic>
          <a:graphicData uri="http://schemas.openxmlformats.org/drawingml/2006/table">
            <a:tbl>
              <a:tblPr/>
              <a:tblGrid>
                <a:gridCol w="1086896"/>
                <a:gridCol w="200658"/>
                <a:gridCol w="451480"/>
                <a:gridCol w="501644"/>
                <a:gridCol w="501644"/>
                <a:gridCol w="501644"/>
                <a:gridCol w="501644"/>
                <a:gridCol w="501644"/>
                <a:gridCol w="501644"/>
                <a:gridCol w="501644"/>
                <a:gridCol w="501644"/>
                <a:gridCol w="501644"/>
                <a:gridCol w="384594"/>
                <a:gridCol w="1404605"/>
              </a:tblGrid>
              <a:tr h="300604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1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Ninja HP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604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Fighter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HP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604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604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604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604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604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604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604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604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604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604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9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604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6609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1: </a:t>
            </a:r>
            <a:r>
              <a:rPr lang="en-US" dirty="0" err="1"/>
              <a:t>Thunderdome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71180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Equilibrium: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8096193"/>
              </p:ext>
            </p:extLst>
          </p:nvPr>
        </p:nvGraphicFramePr>
        <p:xfrm>
          <a:off x="3491123" y="2405159"/>
          <a:ext cx="2161754" cy="85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Equation" r:id="rId3" imgW="419100" imgH="165100" progId="Equation.3">
                  <p:embed/>
                </p:oleObj>
              </mc:Choice>
              <mc:Fallback>
                <p:oleObj name="Equation" r:id="rId3" imgW="4191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91123" y="2405159"/>
                        <a:ext cx="2161754" cy="85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514350" y="3537642"/>
            <a:ext cx="8229600" cy="711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dirty="0" smtClean="0"/>
              <a:t>(Lanchester’s Linear Law)</a:t>
            </a:r>
          </a:p>
          <a:p>
            <a:pPr marL="0" indent="0" algn="ctr">
              <a:buFont typeface="Arial"/>
              <a:buNone/>
            </a:pPr>
            <a:endParaRPr lang="en-US" dirty="0" smtClean="0"/>
          </a:p>
          <a:p>
            <a:pPr marL="0" indent="0" algn="ctr">
              <a:buFont typeface="Arial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542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0968045"/>
              </p:ext>
            </p:extLst>
          </p:nvPr>
        </p:nvGraphicFramePr>
        <p:xfrm>
          <a:off x="457200" y="1200151"/>
          <a:ext cx="8229600" cy="321929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9211"/>
                <a:gridCol w="2717189"/>
                <a:gridCol w="2743200"/>
              </a:tblGrid>
              <a:tr h="655872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Ninjas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Fighters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Damage (kills/round)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5958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3837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8644239"/>
              </p:ext>
            </p:extLst>
          </p:nvPr>
        </p:nvGraphicFramePr>
        <p:xfrm>
          <a:off x="457200" y="1200151"/>
          <a:ext cx="8229600" cy="321929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9211"/>
                <a:gridCol w="2717189"/>
                <a:gridCol w="2743200"/>
              </a:tblGrid>
              <a:tr h="655872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Ninjas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Fighters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Damage (kills/round)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5958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2184430"/>
              </p:ext>
            </p:extLst>
          </p:nvPr>
        </p:nvGraphicFramePr>
        <p:xfrm>
          <a:off x="4322763" y="1793875"/>
          <a:ext cx="3841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9" name="Equation" r:id="rId3" imgW="165100" imgH="152400" progId="Equation.3">
                  <p:embed/>
                </p:oleObj>
              </mc:Choice>
              <mc:Fallback>
                <p:oleObj name="Equation" r:id="rId3" imgW="1651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22763" y="1793875"/>
                        <a:ext cx="384175" cy="35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59637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0215785"/>
              </p:ext>
            </p:extLst>
          </p:nvPr>
        </p:nvGraphicFramePr>
        <p:xfrm>
          <a:off x="457200" y="1200151"/>
          <a:ext cx="8229600" cy="321929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9211"/>
                <a:gridCol w="2717189"/>
                <a:gridCol w="2743200"/>
              </a:tblGrid>
              <a:tr h="655872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Ninjas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Fighters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Damage (kills/round)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5958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7862348"/>
              </p:ext>
            </p:extLst>
          </p:nvPr>
        </p:nvGraphicFramePr>
        <p:xfrm>
          <a:off x="6932056" y="1793199"/>
          <a:ext cx="796903" cy="354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3" name="Equation" r:id="rId3" imgW="342900" imgH="152400" progId="Equation.3">
                  <p:embed/>
                </p:oleObj>
              </mc:Choice>
              <mc:Fallback>
                <p:oleObj name="Equation" r:id="rId3" imgW="3429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32056" y="1793199"/>
                        <a:ext cx="796903" cy="354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1919574"/>
              </p:ext>
            </p:extLst>
          </p:nvPr>
        </p:nvGraphicFramePr>
        <p:xfrm>
          <a:off x="4322763" y="1793875"/>
          <a:ext cx="3841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4" name="Equation" r:id="rId5" imgW="165100" imgH="152400" progId="Equation.3">
                  <p:embed/>
                </p:oleObj>
              </mc:Choice>
              <mc:Fallback>
                <p:oleObj name="Equation" r:id="rId5" imgW="1651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22763" y="1793875"/>
                        <a:ext cx="384175" cy="35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5193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4151764"/>
              </p:ext>
            </p:extLst>
          </p:nvPr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5" name="Equation" r:id="rId3" imgW="114300" imgH="165100" progId="Equation.3">
                  <p:embed/>
                </p:oleObj>
              </mc:Choice>
              <mc:Fallback>
                <p:oleObj name="Equation" r:id="rId3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983123"/>
              </p:ext>
            </p:extLst>
          </p:nvPr>
        </p:nvGraphicFramePr>
        <p:xfrm>
          <a:off x="457200" y="1200151"/>
          <a:ext cx="8229600" cy="321929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9211"/>
                <a:gridCol w="2717189"/>
                <a:gridCol w="2743200"/>
              </a:tblGrid>
              <a:tr h="655872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Ninjas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Fighters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Damage (kills/round)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Army Size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59580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6426546"/>
              </p:ext>
            </p:extLst>
          </p:nvPr>
        </p:nvGraphicFramePr>
        <p:xfrm>
          <a:off x="6932056" y="1793199"/>
          <a:ext cx="796903" cy="354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6" name="Equation" r:id="rId5" imgW="342900" imgH="152400" progId="Equation.3">
                  <p:embed/>
                </p:oleObj>
              </mc:Choice>
              <mc:Fallback>
                <p:oleObj name="Equation" r:id="rId5" imgW="3429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32056" y="1793199"/>
                        <a:ext cx="796903" cy="354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5130243"/>
              </p:ext>
            </p:extLst>
          </p:nvPr>
        </p:nvGraphicFramePr>
        <p:xfrm>
          <a:off x="4322763" y="1793875"/>
          <a:ext cx="3841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7" name="Equation" r:id="rId7" imgW="165100" imgH="152400" progId="Equation.3">
                  <p:embed/>
                </p:oleObj>
              </mc:Choice>
              <mc:Fallback>
                <p:oleObj name="Equation" r:id="rId7" imgW="1651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22763" y="1793875"/>
                        <a:ext cx="384175" cy="35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2247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4466101"/>
              </p:ext>
            </p:extLst>
          </p:nvPr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3" name="Equation" r:id="rId3" imgW="114300" imgH="165100" progId="Equation.3">
                  <p:embed/>
                </p:oleObj>
              </mc:Choice>
              <mc:Fallback>
                <p:oleObj name="Equation" r:id="rId3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9294991"/>
              </p:ext>
            </p:extLst>
          </p:nvPr>
        </p:nvGraphicFramePr>
        <p:xfrm>
          <a:off x="457200" y="1200151"/>
          <a:ext cx="8229600" cy="321929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9211"/>
                <a:gridCol w="2717189"/>
                <a:gridCol w="2743200"/>
              </a:tblGrid>
              <a:tr h="655872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Ninjas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Fighters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Damage (kills/round)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Army Size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59580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9966808"/>
              </p:ext>
            </p:extLst>
          </p:nvPr>
        </p:nvGraphicFramePr>
        <p:xfrm>
          <a:off x="6932056" y="1793199"/>
          <a:ext cx="796903" cy="354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4" name="Equation" r:id="rId5" imgW="342900" imgH="152400" progId="Equation.3">
                  <p:embed/>
                </p:oleObj>
              </mc:Choice>
              <mc:Fallback>
                <p:oleObj name="Equation" r:id="rId5" imgW="3429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32056" y="1793199"/>
                        <a:ext cx="796903" cy="354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6118965"/>
              </p:ext>
            </p:extLst>
          </p:nvPr>
        </p:nvGraphicFramePr>
        <p:xfrm>
          <a:off x="4322763" y="1793875"/>
          <a:ext cx="3841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5" name="Equation" r:id="rId7" imgW="165100" imgH="152400" progId="Equation.3">
                  <p:embed/>
                </p:oleObj>
              </mc:Choice>
              <mc:Fallback>
                <p:oleObj name="Equation" r:id="rId7" imgW="1651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22763" y="1793875"/>
                        <a:ext cx="384175" cy="35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673550"/>
              </p:ext>
            </p:extLst>
          </p:nvPr>
        </p:nvGraphicFramePr>
        <p:xfrm>
          <a:off x="7183438" y="2360331"/>
          <a:ext cx="29527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6" name="Equation" r:id="rId9" imgW="127000" imgH="165100" progId="Equation.3">
                  <p:embed/>
                </p:oleObj>
              </mc:Choice>
              <mc:Fallback>
                <p:oleObj name="Equation" r:id="rId9" imgW="1270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183438" y="2360331"/>
                        <a:ext cx="295275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01355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3085557"/>
              </p:ext>
            </p:extLst>
          </p:nvPr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1" name="Equation" r:id="rId3" imgW="114300" imgH="165100" progId="Equation.3">
                  <p:embed/>
                </p:oleObj>
              </mc:Choice>
              <mc:Fallback>
                <p:oleObj name="Equation" r:id="rId3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943613"/>
              </p:ext>
            </p:extLst>
          </p:nvPr>
        </p:nvGraphicFramePr>
        <p:xfrm>
          <a:off x="457200" y="1200151"/>
          <a:ext cx="8229600" cy="321929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9211"/>
                <a:gridCol w="2717189"/>
                <a:gridCol w="2743200"/>
              </a:tblGrid>
              <a:tr h="655872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Ninjas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Fighters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Damage (kills/round)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Army Size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59580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052840"/>
              </p:ext>
            </p:extLst>
          </p:nvPr>
        </p:nvGraphicFramePr>
        <p:xfrm>
          <a:off x="6932056" y="1793199"/>
          <a:ext cx="796903" cy="354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2" name="Equation" r:id="rId5" imgW="342900" imgH="152400" progId="Equation.3">
                  <p:embed/>
                </p:oleObj>
              </mc:Choice>
              <mc:Fallback>
                <p:oleObj name="Equation" r:id="rId5" imgW="3429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32056" y="1793199"/>
                        <a:ext cx="796903" cy="354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5143438"/>
              </p:ext>
            </p:extLst>
          </p:nvPr>
        </p:nvGraphicFramePr>
        <p:xfrm>
          <a:off x="4322763" y="1793875"/>
          <a:ext cx="3841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3" name="Equation" r:id="rId7" imgW="165100" imgH="152400" progId="Equation.3">
                  <p:embed/>
                </p:oleObj>
              </mc:Choice>
              <mc:Fallback>
                <p:oleObj name="Equation" r:id="rId7" imgW="1651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22763" y="1793875"/>
                        <a:ext cx="384175" cy="35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333529"/>
              </p:ext>
            </p:extLst>
          </p:nvPr>
        </p:nvGraphicFramePr>
        <p:xfrm>
          <a:off x="7183438" y="2360331"/>
          <a:ext cx="29527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4" name="Equation" r:id="rId9" imgW="127000" imgH="165100" progId="Equation.3">
                  <p:embed/>
                </p:oleObj>
              </mc:Choice>
              <mc:Fallback>
                <p:oleObj name="Equation" r:id="rId9" imgW="1270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183438" y="2360331"/>
                        <a:ext cx="295275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6106189"/>
              </p:ext>
            </p:extLst>
          </p:nvPr>
        </p:nvGraphicFramePr>
        <p:xfrm>
          <a:off x="4132263" y="2360613"/>
          <a:ext cx="7683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5" name="Equation" r:id="rId11" imgW="330200" imgH="165100" progId="Equation.3">
                  <p:embed/>
                </p:oleObj>
              </mc:Choice>
              <mc:Fallback>
                <p:oleObj name="Equation" r:id="rId11" imgW="3302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32263" y="2360613"/>
                        <a:ext cx="76835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6431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Introduce Lanchester’s Laws</a:t>
            </a:r>
          </a:p>
          <a:p>
            <a:r>
              <a:rPr lang="en-US" dirty="0" smtClean="0"/>
              <a:t>Show a game demo</a:t>
            </a:r>
          </a:p>
          <a:p>
            <a:r>
              <a:rPr lang="en-US" dirty="0" smtClean="0"/>
              <a:t>Go through the math</a:t>
            </a:r>
          </a:p>
          <a:p>
            <a:r>
              <a:rPr lang="en-US" dirty="0" smtClean="0"/>
              <a:t>How to apply to game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331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7988270"/>
              </p:ext>
            </p:extLst>
          </p:nvPr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4" name="Equation" r:id="rId3" imgW="114300" imgH="165100" progId="Equation.3">
                  <p:embed/>
                </p:oleObj>
              </mc:Choice>
              <mc:Fallback>
                <p:oleObj name="Equation" r:id="rId3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2118878"/>
              </p:ext>
            </p:extLst>
          </p:nvPr>
        </p:nvGraphicFramePr>
        <p:xfrm>
          <a:off x="457200" y="1200151"/>
          <a:ext cx="8229600" cy="262348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9211"/>
                <a:gridCol w="2717189"/>
                <a:gridCol w="2743200"/>
              </a:tblGrid>
              <a:tr h="655872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Ninjas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Fighters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Damage (kills/round)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Army Size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Casualties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Per Round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5119145"/>
              </p:ext>
            </p:extLst>
          </p:nvPr>
        </p:nvGraphicFramePr>
        <p:xfrm>
          <a:off x="6932056" y="1793199"/>
          <a:ext cx="796903" cy="354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5" name="Equation" r:id="rId5" imgW="342900" imgH="152400" progId="Equation.3">
                  <p:embed/>
                </p:oleObj>
              </mc:Choice>
              <mc:Fallback>
                <p:oleObj name="Equation" r:id="rId5" imgW="3429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32056" y="1793199"/>
                        <a:ext cx="796903" cy="354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2018619"/>
              </p:ext>
            </p:extLst>
          </p:nvPr>
        </p:nvGraphicFramePr>
        <p:xfrm>
          <a:off x="4322763" y="1793875"/>
          <a:ext cx="3841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6" name="Equation" r:id="rId7" imgW="165100" imgH="152400" progId="Equation.3">
                  <p:embed/>
                </p:oleObj>
              </mc:Choice>
              <mc:Fallback>
                <p:oleObj name="Equation" r:id="rId7" imgW="1651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22763" y="1793875"/>
                        <a:ext cx="384175" cy="35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045897"/>
              </p:ext>
            </p:extLst>
          </p:nvPr>
        </p:nvGraphicFramePr>
        <p:xfrm>
          <a:off x="7183438" y="2377493"/>
          <a:ext cx="29527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7" name="Equation" r:id="rId9" imgW="127000" imgH="165100" progId="Equation.3">
                  <p:embed/>
                </p:oleObj>
              </mc:Choice>
              <mc:Fallback>
                <p:oleObj name="Equation" r:id="rId9" imgW="1270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183438" y="2377493"/>
                        <a:ext cx="295275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1727266"/>
              </p:ext>
            </p:extLst>
          </p:nvPr>
        </p:nvGraphicFramePr>
        <p:xfrm>
          <a:off x="4132263" y="2386356"/>
          <a:ext cx="7683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8" name="Equation" r:id="rId11" imgW="330200" imgH="165100" progId="Equation.3">
                  <p:embed/>
                </p:oleObj>
              </mc:Choice>
              <mc:Fallback>
                <p:oleObj name="Equation" r:id="rId11" imgW="3302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32263" y="2386356"/>
                        <a:ext cx="76835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593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142923"/>
              </p:ext>
            </p:extLst>
          </p:nvPr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5" name="Equation" r:id="rId3" imgW="114300" imgH="165100" progId="Equation.3">
                  <p:embed/>
                </p:oleObj>
              </mc:Choice>
              <mc:Fallback>
                <p:oleObj name="Equation" r:id="rId3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4519441"/>
              </p:ext>
            </p:extLst>
          </p:nvPr>
        </p:nvGraphicFramePr>
        <p:xfrm>
          <a:off x="457200" y="1200151"/>
          <a:ext cx="8229600" cy="262348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9211"/>
                <a:gridCol w="2717189"/>
                <a:gridCol w="2743200"/>
              </a:tblGrid>
              <a:tr h="655872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Ninjas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Fighters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Damage (kills/round)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Army Size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Casualties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Per Round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6541540"/>
              </p:ext>
            </p:extLst>
          </p:nvPr>
        </p:nvGraphicFramePr>
        <p:xfrm>
          <a:off x="6932056" y="1793199"/>
          <a:ext cx="796903" cy="354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6" name="Equation" r:id="rId5" imgW="342900" imgH="152400" progId="Equation.3">
                  <p:embed/>
                </p:oleObj>
              </mc:Choice>
              <mc:Fallback>
                <p:oleObj name="Equation" r:id="rId5" imgW="3429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32056" y="1793199"/>
                        <a:ext cx="796903" cy="354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5056242"/>
              </p:ext>
            </p:extLst>
          </p:nvPr>
        </p:nvGraphicFramePr>
        <p:xfrm>
          <a:off x="4322763" y="1793875"/>
          <a:ext cx="3841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7" name="Equation" r:id="rId7" imgW="165100" imgH="152400" progId="Equation.3">
                  <p:embed/>
                </p:oleObj>
              </mc:Choice>
              <mc:Fallback>
                <p:oleObj name="Equation" r:id="rId7" imgW="1651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22763" y="1793875"/>
                        <a:ext cx="384175" cy="35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211358"/>
              </p:ext>
            </p:extLst>
          </p:nvPr>
        </p:nvGraphicFramePr>
        <p:xfrm>
          <a:off x="7183438" y="2377493"/>
          <a:ext cx="29527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8" name="Equation" r:id="rId9" imgW="127000" imgH="165100" progId="Equation.3">
                  <p:embed/>
                </p:oleObj>
              </mc:Choice>
              <mc:Fallback>
                <p:oleObj name="Equation" r:id="rId9" imgW="1270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183438" y="2377493"/>
                        <a:ext cx="295275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0223267"/>
              </p:ext>
            </p:extLst>
          </p:nvPr>
        </p:nvGraphicFramePr>
        <p:xfrm>
          <a:off x="4132263" y="2386356"/>
          <a:ext cx="7683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9" name="Equation" r:id="rId11" imgW="330200" imgH="165100" progId="Equation.3">
                  <p:embed/>
                </p:oleObj>
              </mc:Choice>
              <mc:Fallback>
                <p:oleObj name="Equation" r:id="rId11" imgW="3302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32263" y="2386356"/>
                        <a:ext cx="76835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2116534"/>
              </p:ext>
            </p:extLst>
          </p:nvPr>
        </p:nvGraphicFramePr>
        <p:xfrm>
          <a:off x="4116398" y="3093822"/>
          <a:ext cx="796903" cy="354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0" name="Equation" r:id="rId13" imgW="342900" imgH="152400" progId="Equation.3">
                  <p:embed/>
                </p:oleObj>
              </mc:Choice>
              <mc:Fallback>
                <p:oleObj name="Equation" r:id="rId13" imgW="3429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16398" y="3093822"/>
                        <a:ext cx="796903" cy="354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8638918"/>
              </p:ext>
            </p:extLst>
          </p:nvPr>
        </p:nvGraphicFramePr>
        <p:xfrm>
          <a:off x="7094538" y="3068079"/>
          <a:ext cx="3841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1" name="Equation" r:id="rId14" imgW="165100" imgH="152400" progId="Equation.3">
                  <p:embed/>
                </p:oleObj>
              </mc:Choice>
              <mc:Fallback>
                <p:oleObj name="Equation" r:id="rId14" imgW="1651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094538" y="3068079"/>
                        <a:ext cx="384175" cy="35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4706938" y="2059545"/>
            <a:ext cx="2387600" cy="11670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4900613" y="2059545"/>
            <a:ext cx="2031443" cy="10342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056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4981757"/>
              </p:ext>
            </p:extLst>
          </p:nvPr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73" name="Equation" r:id="rId3" imgW="114300" imgH="165100" progId="Equation.3">
                  <p:embed/>
                </p:oleObj>
              </mc:Choice>
              <mc:Fallback>
                <p:oleObj name="Equation" r:id="rId3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1041601"/>
              </p:ext>
            </p:extLst>
          </p:nvPr>
        </p:nvGraphicFramePr>
        <p:xfrm>
          <a:off x="457200" y="1200151"/>
          <a:ext cx="8229600" cy="321929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9211"/>
                <a:gridCol w="2717189"/>
                <a:gridCol w="2743200"/>
              </a:tblGrid>
              <a:tr h="655872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Ninjas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Fighters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Damage (kills/round)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Army Size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Casualties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Per Round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59580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% Army Lost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per Round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7568327"/>
              </p:ext>
            </p:extLst>
          </p:nvPr>
        </p:nvGraphicFramePr>
        <p:xfrm>
          <a:off x="6932056" y="1793199"/>
          <a:ext cx="796903" cy="354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74" name="Equation" r:id="rId5" imgW="342900" imgH="152400" progId="Equation.3">
                  <p:embed/>
                </p:oleObj>
              </mc:Choice>
              <mc:Fallback>
                <p:oleObj name="Equation" r:id="rId5" imgW="3429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32056" y="1793199"/>
                        <a:ext cx="796903" cy="354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049324"/>
              </p:ext>
            </p:extLst>
          </p:nvPr>
        </p:nvGraphicFramePr>
        <p:xfrm>
          <a:off x="4322763" y="1793875"/>
          <a:ext cx="3841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75" name="Equation" r:id="rId7" imgW="165100" imgH="152400" progId="Equation.3">
                  <p:embed/>
                </p:oleObj>
              </mc:Choice>
              <mc:Fallback>
                <p:oleObj name="Equation" r:id="rId7" imgW="1651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22763" y="1793875"/>
                        <a:ext cx="384175" cy="35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578882"/>
              </p:ext>
            </p:extLst>
          </p:nvPr>
        </p:nvGraphicFramePr>
        <p:xfrm>
          <a:off x="7183438" y="2360331"/>
          <a:ext cx="29527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76" name="Equation" r:id="rId9" imgW="127000" imgH="165100" progId="Equation.3">
                  <p:embed/>
                </p:oleObj>
              </mc:Choice>
              <mc:Fallback>
                <p:oleObj name="Equation" r:id="rId9" imgW="1270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183438" y="2360331"/>
                        <a:ext cx="295275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1372152"/>
              </p:ext>
            </p:extLst>
          </p:nvPr>
        </p:nvGraphicFramePr>
        <p:xfrm>
          <a:off x="4132263" y="2360613"/>
          <a:ext cx="7683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77" name="Equation" r:id="rId11" imgW="330200" imgH="165100" progId="Equation.3">
                  <p:embed/>
                </p:oleObj>
              </mc:Choice>
              <mc:Fallback>
                <p:oleObj name="Equation" r:id="rId11" imgW="3302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32263" y="2360613"/>
                        <a:ext cx="76835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9328552"/>
              </p:ext>
            </p:extLst>
          </p:nvPr>
        </p:nvGraphicFramePr>
        <p:xfrm>
          <a:off x="4116398" y="3085241"/>
          <a:ext cx="796903" cy="354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78" name="Equation" r:id="rId13" imgW="342900" imgH="152400" progId="Equation.3">
                  <p:embed/>
                </p:oleObj>
              </mc:Choice>
              <mc:Fallback>
                <p:oleObj name="Equation" r:id="rId13" imgW="3429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16398" y="3085241"/>
                        <a:ext cx="796903" cy="354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8411183"/>
              </p:ext>
            </p:extLst>
          </p:nvPr>
        </p:nvGraphicFramePr>
        <p:xfrm>
          <a:off x="7094538" y="3076660"/>
          <a:ext cx="3841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79" name="Equation" r:id="rId14" imgW="165100" imgH="152400" progId="Equation.3">
                  <p:embed/>
                </p:oleObj>
              </mc:Choice>
              <mc:Fallback>
                <p:oleObj name="Equation" r:id="rId14" imgW="1651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094538" y="3076660"/>
                        <a:ext cx="384175" cy="35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27220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3110579"/>
              </p:ext>
            </p:extLst>
          </p:nvPr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0" name="Equation" r:id="rId3" imgW="114300" imgH="165100" progId="Equation.3">
                  <p:embed/>
                </p:oleObj>
              </mc:Choice>
              <mc:Fallback>
                <p:oleObj name="Equation" r:id="rId3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7427523"/>
              </p:ext>
            </p:extLst>
          </p:nvPr>
        </p:nvGraphicFramePr>
        <p:xfrm>
          <a:off x="457200" y="1200151"/>
          <a:ext cx="8229600" cy="321929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9211"/>
                <a:gridCol w="2717189"/>
                <a:gridCol w="2743200"/>
              </a:tblGrid>
              <a:tr h="655872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Ninjas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Fighters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Damage (kills/round)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Army Size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Casualties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Per Round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59580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% Army Lost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per Round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904346"/>
              </p:ext>
            </p:extLst>
          </p:nvPr>
        </p:nvGraphicFramePr>
        <p:xfrm>
          <a:off x="6932056" y="1793199"/>
          <a:ext cx="796903" cy="354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1" name="Equation" r:id="rId5" imgW="342900" imgH="152400" progId="Equation.3">
                  <p:embed/>
                </p:oleObj>
              </mc:Choice>
              <mc:Fallback>
                <p:oleObj name="Equation" r:id="rId5" imgW="3429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32056" y="1793199"/>
                        <a:ext cx="796903" cy="354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6569973"/>
              </p:ext>
            </p:extLst>
          </p:nvPr>
        </p:nvGraphicFramePr>
        <p:xfrm>
          <a:off x="4322763" y="1793875"/>
          <a:ext cx="3841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2" name="Equation" r:id="rId7" imgW="165100" imgH="152400" progId="Equation.3">
                  <p:embed/>
                </p:oleObj>
              </mc:Choice>
              <mc:Fallback>
                <p:oleObj name="Equation" r:id="rId7" imgW="1651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22763" y="1793875"/>
                        <a:ext cx="384175" cy="35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2416165"/>
              </p:ext>
            </p:extLst>
          </p:nvPr>
        </p:nvGraphicFramePr>
        <p:xfrm>
          <a:off x="7183438" y="2360331"/>
          <a:ext cx="29527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3" name="Equation" r:id="rId9" imgW="127000" imgH="165100" progId="Equation.3">
                  <p:embed/>
                </p:oleObj>
              </mc:Choice>
              <mc:Fallback>
                <p:oleObj name="Equation" r:id="rId9" imgW="1270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183438" y="2360331"/>
                        <a:ext cx="295275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6487864"/>
              </p:ext>
            </p:extLst>
          </p:nvPr>
        </p:nvGraphicFramePr>
        <p:xfrm>
          <a:off x="4132263" y="2360613"/>
          <a:ext cx="7683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4" name="Equation" r:id="rId11" imgW="330200" imgH="165100" progId="Equation.3">
                  <p:embed/>
                </p:oleObj>
              </mc:Choice>
              <mc:Fallback>
                <p:oleObj name="Equation" r:id="rId11" imgW="3302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32263" y="2360613"/>
                        <a:ext cx="76835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2418761"/>
              </p:ext>
            </p:extLst>
          </p:nvPr>
        </p:nvGraphicFramePr>
        <p:xfrm>
          <a:off x="4156780" y="3647977"/>
          <a:ext cx="693738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5" name="Equation" r:id="rId13" imgW="368300" imgH="393700" progId="Equation.3">
                  <p:embed/>
                </p:oleObj>
              </mc:Choice>
              <mc:Fallback>
                <p:oleObj name="Equation" r:id="rId13" imgW="3683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156780" y="3647977"/>
                        <a:ext cx="693738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575549"/>
              </p:ext>
            </p:extLst>
          </p:nvPr>
        </p:nvGraphicFramePr>
        <p:xfrm>
          <a:off x="4116398" y="3085241"/>
          <a:ext cx="796903" cy="354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6" name="Equation" r:id="rId15" imgW="342900" imgH="152400" progId="Equation.3">
                  <p:embed/>
                </p:oleObj>
              </mc:Choice>
              <mc:Fallback>
                <p:oleObj name="Equation" r:id="rId15" imgW="3429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16398" y="3085241"/>
                        <a:ext cx="796903" cy="354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373776"/>
              </p:ext>
            </p:extLst>
          </p:nvPr>
        </p:nvGraphicFramePr>
        <p:xfrm>
          <a:off x="7094538" y="3076660"/>
          <a:ext cx="3841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7" name="Equation" r:id="rId16" imgW="165100" imgH="152400" progId="Equation.3">
                  <p:embed/>
                </p:oleObj>
              </mc:Choice>
              <mc:Fallback>
                <p:oleObj name="Equation" r:id="rId16" imgW="1651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094538" y="3076660"/>
                        <a:ext cx="384175" cy="35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9446020"/>
              </p:ext>
            </p:extLst>
          </p:nvPr>
        </p:nvGraphicFramePr>
        <p:xfrm>
          <a:off x="7092950" y="3650091"/>
          <a:ext cx="35877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8" name="Equation" r:id="rId17" imgW="190500" imgH="393700" progId="Equation.3">
                  <p:embed/>
                </p:oleObj>
              </mc:Choice>
              <mc:Fallback>
                <p:oleObj name="Equation" r:id="rId17" imgW="1905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7092950" y="3650091"/>
                        <a:ext cx="358775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7562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9110450"/>
              </p:ext>
            </p:extLst>
          </p:nvPr>
        </p:nvGraphicFramePr>
        <p:xfrm>
          <a:off x="457200" y="1200151"/>
          <a:ext cx="8229600" cy="321929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9211"/>
                <a:gridCol w="2717189"/>
                <a:gridCol w="2743200"/>
              </a:tblGrid>
              <a:tr h="655872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55872">
                <a:tc>
                  <a:txBody>
                    <a:bodyPr/>
                    <a:lstStyle/>
                    <a:p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59580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% Army Lost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per Round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6197816"/>
              </p:ext>
            </p:extLst>
          </p:nvPr>
        </p:nvGraphicFramePr>
        <p:xfrm>
          <a:off x="4156780" y="3647977"/>
          <a:ext cx="693738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Equation" r:id="rId3" imgW="368300" imgH="393700" progId="Equation.3">
                  <p:embed/>
                </p:oleObj>
              </mc:Choice>
              <mc:Fallback>
                <p:oleObj name="Equation" r:id="rId3" imgW="3683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56780" y="3647977"/>
                        <a:ext cx="693738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274865"/>
              </p:ext>
            </p:extLst>
          </p:nvPr>
        </p:nvGraphicFramePr>
        <p:xfrm>
          <a:off x="7092950" y="3650091"/>
          <a:ext cx="35877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6" name="Equation" r:id="rId5" imgW="190500" imgH="393700" progId="Equation.3">
                  <p:embed/>
                </p:oleObj>
              </mc:Choice>
              <mc:Fallback>
                <p:oleObj name="Equation" r:id="rId5" imgW="1905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092950" y="3650091"/>
                        <a:ext cx="358775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5572013" y="3559930"/>
            <a:ext cx="4912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/>
              <a:t>=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97950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1535657"/>
              </p:ext>
            </p:extLst>
          </p:nvPr>
        </p:nvGraphicFramePr>
        <p:xfrm>
          <a:off x="3959225" y="1622067"/>
          <a:ext cx="1244600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name="Equation" r:id="rId3" imgW="660400" imgH="393700" progId="Equation.3">
                  <p:embed/>
                </p:oleObj>
              </mc:Choice>
              <mc:Fallback>
                <p:oleObj name="Equation" r:id="rId3" imgW="6604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9225" y="1622067"/>
                        <a:ext cx="1244600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9994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0123384"/>
              </p:ext>
            </p:extLst>
          </p:nvPr>
        </p:nvGraphicFramePr>
        <p:xfrm>
          <a:off x="3959225" y="1622067"/>
          <a:ext cx="1244600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Equation" r:id="rId3" imgW="660400" imgH="393700" progId="Equation.3">
                  <p:embed/>
                </p:oleObj>
              </mc:Choice>
              <mc:Fallback>
                <p:oleObj name="Equation" r:id="rId3" imgW="6604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9225" y="1622067"/>
                        <a:ext cx="1244600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1231052"/>
              </p:ext>
            </p:extLst>
          </p:nvPr>
        </p:nvGraphicFramePr>
        <p:xfrm>
          <a:off x="4270117" y="2557718"/>
          <a:ext cx="741363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8" name="Equation" r:id="rId5" imgW="393700" imgH="393700" progId="Equation.3">
                  <p:embed/>
                </p:oleObj>
              </mc:Choice>
              <mc:Fallback>
                <p:oleObj name="Equation" r:id="rId5" imgW="3937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70117" y="2557718"/>
                        <a:ext cx="741363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5152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7398844"/>
              </p:ext>
            </p:extLst>
          </p:nvPr>
        </p:nvGraphicFramePr>
        <p:xfrm>
          <a:off x="3959225" y="1622067"/>
          <a:ext cx="1244600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1" name="Equation" r:id="rId3" imgW="660400" imgH="393700" progId="Equation.3">
                  <p:embed/>
                </p:oleObj>
              </mc:Choice>
              <mc:Fallback>
                <p:oleObj name="Equation" r:id="rId3" imgW="6604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9225" y="1622067"/>
                        <a:ext cx="1244600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0902141"/>
              </p:ext>
            </p:extLst>
          </p:nvPr>
        </p:nvGraphicFramePr>
        <p:xfrm>
          <a:off x="4270117" y="2557718"/>
          <a:ext cx="741363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2" name="Equation" r:id="rId5" imgW="393700" imgH="393700" progId="Equation.3">
                  <p:embed/>
                </p:oleObj>
              </mc:Choice>
              <mc:Fallback>
                <p:oleObj name="Equation" r:id="rId5" imgW="3937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70117" y="2557718"/>
                        <a:ext cx="741363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8772107"/>
              </p:ext>
            </p:extLst>
          </p:nvPr>
        </p:nvGraphicFramePr>
        <p:xfrm>
          <a:off x="4314953" y="3535320"/>
          <a:ext cx="788987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3" name="Equation" r:id="rId7" imgW="419100" imgH="165100" progId="Equation.3">
                  <p:embed/>
                </p:oleObj>
              </mc:Choice>
              <mc:Fallback>
                <p:oleObj name="Equation" r:id="rId7" imgW="4191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14953" y="3535320"/>
                        <a:ext cx="788987" cy="311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5012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2199"/>
            <a:ext cx="8229600" cy="1402170"/>
          </a:xfrm>
        </p:spPr>
        <p:txBody>
          <a:bodyPr/>
          <a:lstStyle/>
          <a:p>
            <a:r>
              <a:rPr lang="en-US" dirty="0" smtClean="0"/>
              <a:t>It could </a:t>
            </a:r>
            <a:r>
              <a:rPr lang="en-US" dirty="0"/>
              <a:t>be multiple </a:t>
            </a:r>
            <a:r>
              <a:rPr lang="en-US" dirty="0" err="1" smtClean="0"/>
              <a:t>Thunderdomes</a:t>
            </a:r>
            <a:endParaRPr lang="en-US" dirty="0"/>
          </a:p>
          <a:p>
            <a:r>
              <a:rPr lang="en-US" dirty="0"/>
              <a:t>1-on-1 fighting is the important property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6087" y="1580250"/>
            <a:ext cx="6962001" cy="348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627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2: Gun Fight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Combatants gang up for maximum attrition.</a:t>
            </a:r>
          </a:p>
          <a:p>
            <a:r>
              <a:rPr lang="en-US" dirty="0" smtClean="0"/>
              <a:t>No Overkill</a:t>
            </a:r>
          </a:p>
          <a:p>
            <a:r>
              <a:rPr lang="en-US" dirty="0" smtClean="0"/>
              <a:t>No “</a:t>
            </a:r>
            <a:r>
              <a:rPr lang="en-US" dirty="0" err="1" smtClean="0"/>
              <a:t>Underkill</a:t>
            </a:r>
            <a:r>
              <a:rPr lang="en-US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745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Lanchester’s Laws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Devised by Frederick Lanchester in WW I</a:t>
            </a:r>
          </a:p>
          <a:p>
            <a:r>
              <a:rPr lang="en-US" dirty="0" smtClean="0"/>
              <a:t>Describe the relative strengths of two fighting armies in a war of attrition.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 smtClean="0"/>
              <a:t>What’s better: more troops or bigger guns?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85788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 Ninjas vs. 1 Fighter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075963"/>
              </p:ext>
            </p:extLst>
          </p:nvPr>
        </p:nvGraphicFramePr>
        <p:xfrm>
          <a:off x="1092431" y="1063230"/>
          <a:ext cx="7032534" cy="3689343"/>
        </p:xfrm>
        <a:graphic>
          <a:graphicData uri="http://schemas.openxmlformats.org/drawingml/2006/table">
            <a:tbl>
              <a:tblPr/>
              <a:tblGrid>
                <a:gridCol w="1518654"/>
                <a:gridCol w="280366"/>
                <a:gridCol w="630826"/>
                <a:gridCol w="700917"/>
                <a:gridCol w="700917"/>
                <a:gridCol w="700917"/>
                <a:gridCol w="537370"/>
                <a:gridCol w="1962567"/>
              </a:tblGrid>
              <a:tr h="527049">
                <a:tc>
                  <a:txBody>
                    <a:bodyPr/>
                    <a:lstStyle/>
                    <a:p>
                      <a:pPr algn="r" fontAlgn="b"/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Ninja HP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7049">
                <a:tc>
                  <a:txBody>
                    <a:bodyPr/>
                    <a:lstStyle/>
                    <a:p>
                      <a:pPr algn="r" fontAlgn="b"/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Fighter HP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7049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7049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7049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7049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7049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5849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32 Ninjas vs. 10 Fighter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318280"/>
              </p:ext>
            </p:extLst>
          </p:nvPr>
        </p:nvGraphicFramePr>
        <p:xfrm>
          <a:off x="180652" y="1198596"/>
          <a:ext cx="4220517" cy="3833835"/>
        </p:xfrm>
        <a:graphic>
          <a:graphicData uri="http://schemas.openxmlformats.org/drawingml/2006/table">
            <a:tbl>
              <a:tblPr/>
              <a:tblGrid>
                <a:gridCol w="1312601"/>
                <a:gridCol w="282714"/>
                <a:gridCol w="1312601"/>
                <a:gridCol w="1312601"/>
              </a:tblGrid>
              <a:tr h="424302">
                <a:tc>
                  <a:txBody>
                    <a:bodyPr/>
                    <a:lstStyle/>
                    <a:p>
                      <a:pPr algn="l" fontAlgn="b"/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Ninjas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Fighters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7653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One More Ninja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677558"/>
              </p:ext>
            </p:extLst>
          </p:nvPr>
        </p:nvGraphicFramePr>
        <p:xfrm>
          <a:off x="180652" y="1198596"/>
          <a:ext cx="4220517" cy="3833835"/>
        </p:xfrm>
        <a:graphic>
          <a:graphicData uri="http://schemas.openxmlformats.org/drawingml/2006/table">
            <a:tbl>
              <a:tblPr/>
              <a:tblGrid>
                <a:gridCol w="1312601"/>
                <a:gridCol w="282714"/>
                <a:gridCol w="1312601"/>
                <a:gridCol w="1312601"/>
              </a:tblGrid>
              <a:tr h="424302">
                <a:tc>
                  <a:txBody>
                    <a:bodyPr/>
                    <a:lstStyle/>
                    <a:p>
                      <a:pPr algn="l" fontAlgn="b"/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Ninjas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Fighters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588960"/>
              </p:ext>
            </p:extLst>
          </p:nvPr>
        </p:nvGraphicFramePr>
        <p:xfrm>
          <a:off x="4624660" y="1218274"/>
          <a:ext cx="4220517" cy="3833835"/>
        </p:xfrm>
        <a:graphic>
          <a:graphicData uri="http://schemas.openxmlformats.org/drawingml/2006/table">
            <a:tbl>
              <a:tblPr/>
              <a:tblGrid>
                <a:gridCol w="1312601"/>
                <a:gridCol w="282714"/>
                <a:gridCol w="1312601"/>
                <a:gridCol w="1312601"/>
              </a:tblGrid>
              <a:tr h="424302"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Ninjas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Fighters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302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Round 7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64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Case 2: </a:t>
            </a:r>
            <a:r>
              <a:rPr lang="en-US" dirty="0" smtClean="0"/>
              <a:t>Gun Fight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71180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Equilibrium: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7277854"/>
              </p:ext>
            </p:extLst>
          </p:nvPr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" name="Equation" r:id="rId3" imgW="114300" imgH="165100" progId="Equation.3">
                  <p:embed/>
                </p:oleObj>
              </mc:Choice>
              <mc:Fallback>
                <p:oleObj name="Equation" r:id="rId3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7331946"/>
              </p:ext>
            </p:extLst>
          </p:nvPr>
        </p:nvGraphicFramePr>
        <p:xfrm>
          <a:off x="3327400" y="2263775"/>
          <a:ext cx="2490788" cy="1049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" name="Equation" r:id="rId5" imgW="482600" imgH="203200" progId="Equation.3">
                  <p:embed/>
                </p:oleObj>
              </mc:Choice>
              <mc:Fallback>
                <p:oleObj name="Equation" r:id="rId5" imgW="482600" imgH="20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27400" y="2263775"/>
                        <a:ext cx="2490788" cy="1049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514350" y="3537642"/>
            <a:ext cx="8229600" cy="711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dirty="0" smtClean="0"/>
              <a:t>(Lanchester’s Square Law)</a:t>
            </a:r>
          </a:p>
          <a:p>
            <a:pPr marL="0" indent="0" algn="ctr">
              <a:buFont typeface="Arial"/>
              <a:buNone/>
            </a:pPr>
            <a:endParaRPr lang="en-US" dirty="0" smtClean="0"/>
          </a:p>
          <a:p>
            <a:pPr marL="0" indent="0" algn="ctr">
              <a:buFont typeface="Arial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669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300747"/>
              </p:ext>
            </p:extLst>
          </p:nvPr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6" name="Equation" r:id="rId3" imgW="114300" imgH="165100" progId="Equation.3">
                  <p:embed/>
                </p:oleObj>
              </mc:Choice>
              <mc:Fallback>
                <p:oleObj name="Equation" r:id="rId3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7949556"/>
              </p:ext>
            </p:extLst>
          </p:nvPr>
        </p:nvGraphicFramePr>
        <p:xfrm>
          <a:off x="457200" y="1200151"/>
          <a:ext cx="8229600" cy="312643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43200"/>
                <a:gridCol w="2743200"/>
                <a:gridCol w="2743200"/>
              </a:tblGrid>
              <a:tr h="625286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Ninjas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Fighters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6252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Weapon Damage (kills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/sec)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</a:tr>
              <a:tr h="6252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Army Size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25286">
                <a:tc>
                  <a:txBody>
                    <a:bodyPr/>
                    <a:lstStyle/>
                    <a:p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25286">
                <a:tc>
                  <a:txBody>
                    <a:bodyPr/>
                    <a:lstStyle/>
                    <a:p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5566952"/>
              </p:ext>
            </p:extLst>
          </p:nvPr>
        </p:nvGraphicFramePr>
        <p:xfrm>
          <a:off x="6932056" y="1793199"/>
          <a:ext cx="796903" cy="354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7" name="Equation" r:id="rId5" imgW="342900" imgH="152400" progId="Equation.3">
                  <p:embed/>
                </p:oleObj>
              </mc:Choice>
              <mc:Fallback>
                <p:oleObj name="Equation" r:id="rId5" imgW="3429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32056" y="1793199"/>
                        <a:ext cx="796903" cy="354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3645285"/>
              </p:ext>
            </p:extLst>
          </p:nvPr>
        </p:nvGraphicFramePr>
        <p:xfrm>
          <a:off x="4322763" y="1793875"/>
          <a:ext cx="3841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8" name="Equation" r:id="rId7" imgW="165100" imgH="152400" progId="Equation.3">
                  <p:embed/>
                </p:oleObj>
              </mc:Choice>
              <mc:Fallback>
                <p:oleObj name="Equation" r:id="rId7" imgW="1651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22763" y="1793875"/>
                        <a:ext cx="384175" cy="35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551800"/>
              </p:ext>
            </p:extLst>
          </p:nvPr>
        </p:nvGraphicFramePr>
        <p:xfrm>
          <a:off x="7183438" y="2360331"/>
          <a:ext cx="29527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9" name="Equation" r:id="rId9" imgW="127000" imgH="165100" progId="Equation.3">
                  <p:embed/>
                </p:oleObj>
              </mc:Choice>
              <mc:Fallback>
                <p:oleObj name="Equation" r:id="rId9" imgW="1270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183438" y="2360331"/>
                        <a:ext cx="295275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039897"/>
              </p:ext>
            </p:extLst>
          </p:nvPr>
        </p:nvGraphicFramePr>
        <p:xfrm>
          <a:off x="4132263" y="2360613"/>
          <a:ext cx="7683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0" name="Equation" r:id="rId11" imgW="330200" imgH="165100" progId="Equation.3">
                  <p:embed/>
                </p:oleObj>
              </mc:Choice>
              <mc:Fallback>
                <p:oleObj name="Equation" r:id="rId11" imgW="3302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32263" y="2360613"/>
                        <a:ext cx="76835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3185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7642852"/>
              </p:ext>
            </p:extLst>
          </p:nvPr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2" name="Equation" r:id="rId3" imgW="114300" imgH="165100" progId="Equation.3">
                  <p:embed/>
                </p:oleObj>
              </mc:Choice>
              <mc:Fallback>
                <p:oleObj name="Equation" r:id="rId3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5216762"/>
              </p:ext>
            </p:extLst>
          </p:nvPr>
        </p:nvGraphicFramePr>
        <p:xfrm>
          <a:off x="457200" y="1200151"/>
          <a:ext cx="8229600" cy="312643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43200"/>
                <a:gridCol w="2743200"/>
                <a:gridCol w="2743200"/>
              </a:tblGrid>
              <a:tr h="625286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Ninjas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Fighters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6252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Weapon Damage (kills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/sec)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</a:tr>
              <a:tr h="6252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Army Size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252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Total Kills </a:t>
                      </a:r>
                      <a:r>
                        <a:rPr lang="en-US" smtClean="0">
                          <a:solidFill>
                            <a:schemeClr val="tx1"/>
                          </a:solidFill>
                        </a:rPr>
                        <a:t>Per </a:t>
                      </a:r>
                      <a:r>
                        <a:rPr lang="en-US" smtClean="0">
                          <a:solidFill>
                            <a:schemeClr val="tx1"/>
                          </a:solidFill>
                        </a:rPr>
                        <a:t>Second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25286">
                <a:tc>
                  <a:txBody>
                    <a:bodyPr/>
                    <a:lstStyle/>
                    <a:p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477402"/>
              </p:ext>
            </p:extLst>
          </p:nvPr>
        </p:nvGraphicFramePr>
        <p:xfrm>
          <a:off x="6932056" y="1793199"/>
          <a:ext cx="796903" cy="354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3" name="Equation" r:id="rId5" imgW="342900" imgH="152400" progId="Equation.3">
                  <p:embed/>
                </p:oleObj>
              </mc:Choice>
              <mc:Fallback>
                <p:oleObj name="Equation" r:id="rId5" imgW="3429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32056" y="1793199"/>
                        <a:ext cx="796903" cy="354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809734"/>
              </p:ext>
            </p:extLst>
          </p:nvPr>
        </p:nvGraphicFramePr>
        <p:xfrm>
          <a:off x="4322763" y="1793875"/>
          <a:ext cx="3841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4" name="Equation" r:id="rId7" imgW="165100" imgH="152400" progId="Equation.3">
                  <p:embed/>
                </p:oleObj>
              </mc:Choice>
              <mc:Fallback>
                <p:oleObj name="Equation" r:id="rId7" imgW="1651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22763" y="1793875"/>
                        <a:ext cx="384175" cy="35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4052805"/>
              </p:ext>
            </p:extLst>
          </p:nvPr>
        </p:nvGraphicFramePr>
        <p:xfrm>
          <a:off x="7183438" y="2360331"/>
          <a:ext cx="29527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5" name="Equation" r:id="rId9" imgW="127000" imgH="165100" progId="Equation.3">
                  <p:embed/>
                </p:oleObj>
              </mc:Choice>
              <mc:Fallback>
                <p:oleObj name="Equation" r:id="rId9" imgW="1270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183438" y="2360331"/>
                        <a:ext cx="295275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7210489"/>
              </p:ext>
            </p:extLst>
          </p:nvPr>
        </p:nvGraphicFramePr>
        <p:xfrm>
          <a:off x="4132263" y="2360613"/>
          <a:ext cx="7683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6" name="Equation" r:id="rId11" imgW="330200" imgH="165100" progId="Equation.3">
                  <p:embed/>
                </p:oleObj>
              </mc:Choice>
              <mc:Fallback>
                <p:oleObj name="Equation" r:id="rId11" imgW="3302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32263" y="2360613"/>
                        <a:ext cx="76835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2323250"/>
              </p:ext>
            </p:extLst>
          </p:nvPr>
        </p:nvGraphicFramePr>
        <p:xfrm>
          <a:off x="6740525" y="2990850"/>
          <a:ext cx="118110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7" name="Equation" r:id="rId13" imgW="508000" imgH="165100" progId="Equation.3">
                  <p:embed/>
                </p:oleObj>
              </mc:Choice>
              <mc:Fallback>
                <p:oleObj name="Equation" r:id="rId13" imgW="5080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740525" y="2990850"/>
                        <a:ext cx="118110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1061557"/>
              </p:ext>
            </p:extLst>
          </p:nvPr>
        </p:nvGraphicFramePr>
        <p:xfrm>
          <a:off x="3908425" y="2990850"/>
          <a:ext cx="12128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8" name="Equation" r:id="rId15" imgW="520700" imgH="165100" progId="Equation.3">
                  <p:embed/>
                </p:oleObj>
              </mc:Choice>
              <mc:Fallback>
                <p:oleObj name="Equation" r:id="rId15" imgW="5207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908425" y="2990850"/>
                        <a:ext cx="121285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91033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8881221"/>
              </p:ext>
            </p:extLst>
          </p:nvPr>
        </p:nvGraphicFramePr>
        <p:xfrm>
          <a:off x="4514850" y="24892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59" name="Equation" r:id="rId3" imgW="114300" imgH="165100" progId="Equation.3">
                  <p:embed/>
                </p:oleObj>
              </mc:Choice>
              <mc:Fallback>
                <p:oleObj name="Equation" r:id="rId3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248920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4406350"/>
              </p:ext>
            </p:extLst>
          </p:nvPr>
        </p:nvGraphicFramePr>
        <p:xfrm>
          <a:off x="457200" y="1200151"/>
          <a:ext cx="8229600" cy="312643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43200"/>
                <a:gridCol w="2743200"/>
                <a:gridCol w="2743200"/>
              </a:tblGrid>
              <a:tr h="625286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Ninjas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Fighters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6252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Weapon Damage (kills/sec)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</a:tr>
              <a:tr h="6252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Army Size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252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Total Kills Per Second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252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% Army Lost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per Second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0429908"/>
              </p:ext>
            </p:extLst>
          </p:nvPr>
        </p:nvGraphicFramePr>
        <p:xfrm>
          <a:off x="6932056" y="1793199"/>
          <a:ext cx="796903" cy="354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0" name="Equation" r:id="rId5" imgW="342900" imgH="152400" progId="Equation.3">
                  <p:embed/>
                </p:oleObj>
              </mc:Choice>
              <mc:Fallback>
                <p:oleObj name="Equation" r:id="rId5" imgW="3429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32056" y="1793199"/>
                        <a:ext cx="796903" cy="354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6030343"/>
              </p:ext>
            </p:extLst>
          </p:nvPr>
        </p:nvGraphicFramePr>
        <p:xfrm>
          <a:off x="4322763" y="1793875"/>
          <a:ext cx="3841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1" name="Equation" r:id="rId7" imgW="165100" imgH="152400" progId="Equation.3">
                  <p:embed/>
                </p:oleObj>
              </mc:Choice>
              <mc:Fallback>
                <p:oleObj name="Equation" r:id="rId7" imgW="1651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22763" y="1793875"/>
                        <a:ext cx="384175" cy="35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6544685"/>
              </p:ext>
            </p:extLst>
          </p:nvPr>
        </p:nvGraphicFramePr>
        <p:xfrm>
          <a:off x="7183438" y="2360331"/>
          <a:ext cx="29527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2" name="Equation" r:id="rId9" imgW="127000" imgH="165100" progId="Equation.3">
                  <p:embed/>
                </p:oleObj>
              </mc:Choice>
              <mc:Fallback>
                <p:oleObj name="Equation" r:id="rId9" imgW="1270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183438" y="2360331"/>
                        <a:ext cx="295275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3621356"/>
              </p:ext>
            </p:extLst>
          </p:nvPr>
        </p:nvGraphicFramePr>
        <p:xfrm>
          <a:off x="4132263" y="2360613"/>
          <a:ext cx="7683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3" name="Equation" r:id="rId11" imgW="330200" imgH="165100" progId="Equation.3">
                  <p:embed/>
                </p:oleObj>
              </mc:Choice>
              <mc:Fallback>
                <p:oleObj name="Equation" r:id="rId11" imgW="3302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32263" y="2360613"/>
                        <a:ext cx="76835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5113490"/>
              </p:ext>
            </p:extLst>
          </p:nvPr>
        </p:nvGraphicFramePr>
        <p:xfrm>
          <a:off x="6740525" y="2990850"/>
          <a:ext cx="118110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4" name="Equation" r:id="rId13" imgW="508000" imgH="165100" progId="Equation.3">
                  <p:embed/>
                </p:oleObj>
              </mc:Choice>
              <mc:Fallback>
                <p:oleObj name="Equation" r:id="rId13" imgW="5080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740525" y="2990850"/>
                        <a:ext cx="118110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3113390"/>
              </p:ext>
            </p:extLst>
          </p:nvPr>
        </p:nvGraphicFramePr>
        <p:xfrm>
          <a:off x="3908425" y="2990850"/>
          <a:ext cx="12128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5" name="Equation" r:id="rId15" imgW="520700" imgH="165100" progId="Equation.3">
                  <p:embed/>
                </p:oleObj>
              </mc:Choice>
              <mc:Fallback>
                <p:oleObj name="Equation" r:id="rId15" imgW="5207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908425" y="2990850"/>
                        <a:ext cx="121285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2338433"/>
              </p:ext>
            </p:extLst>
          </p:nvPr>
        </p:nvGraphicFramePr>
        <p:xfrm>
          <a:off x="4010025" y="3589338"/>
          <a:ext cx="1004888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6" name="Equation" r:id="rId17" imgW="533400" imgH="393700" progId="Equation.3">
                  <p:embed/>
                </p:oleObj>
              </mc:Choice>
              <mc:Fallback>
                <p:oleObj name="Equation" r:id="rId17" imgW="5334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010025" y="3589338"/>
                        <a:ext cx="1004888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9747905"/>
              </p:ext>
            </p:extLst>
          </p:nvPr>
        </p:nvGraphicFramePr>
        <p:xfrm>
          <a:off x="6752574" y="3585219"/>
          <a:ext cx="1028700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7" name="Equation" r:id="rId19" imgW="546100" imgH="393700" progId="Equation.3">
                  <p:embed/>
                </p:oleObj>
              </mc:Choice>
              <mc:Fallback>
                <p:oleObj name="Equation" r:id="rId19" imgW="5461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6752574" y="3585219"/>
                        <a:ext cx="1028700" cy="741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6762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31143"/>
              </p:ext>
            </p:extLst>
          </p:nvPr>
        </p:nvGraphicFramePr>
        <p:xfrm>
          <a:off x="457200" y="1200151"/>
          <a:ext cx="8229600" cy="312643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43200"/>
                <a:gridCol w="2743200"/>
                <a:gridCol w="2743200"/>
              </a:tblGrid>
              <a:tr h="625286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2528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1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</a:tr>
              <a:tr h="62528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2528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6252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% Army Lost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per Second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063952"/>
              </p:ext>
            </p:extLst>
          </p:nvPr>
        </p:nvGraphicFramePr>
        <p:xfrm>
          <a:off x="4010025" y="3589338"/>
          <a:ext cx="1004888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1" name="Equation" r:id="rId3" imgW="533400" imgH="393700" progId="Equation.3">
                  <p:embed/>
                </p:oleObj>
              </mc:Choice>
              <mc:Fallback>
                <p:oleObj name="Equation" r:id="rId3" imgW="5334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10025" y="3589338"/>
                        <a:ext cx="1004888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8177577"/>
              </p:ext>
            </p:extLst>
          </p:nvPr>
        </p:nvGraphicFramePr>
        <p:xfrm>
          <a:off x="6752574" y="3585219"/>
          <a:ext cx="1028700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2" name="Equation" r:id="rId5" imgW="546100" imgH="393700" progId="Equation.3">
                  <p:embed/>
                </p:oleObj>
              </mc:Choice>
              <mc:Fallback>
                <p:oleObj name="Equation" r:id="rId5" imgW="5461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52574" y="3585219"/>
                        <a:ext cx="1028700" cy="741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/>
          <p:cNvSpPr/>
          <p:nvPr/>
        </p:nvSpPr>
        <p:spPr>
          <a:xfrm>
            <a:off x="5597756" y="3482701"/>
            <a:ext cx="4912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/>
              <a:t>=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037666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7282478"/>
              </p:ext>
            </p:extLst>
          </p:nvPr>
        </p:nvGraphicFramePr>
        <p:xfrm>
          <a:off x="3395893" y="1306513"/>
          <a:ext cx="2201863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name="Equation" r:id="rId3" imgW="1168400" imgH="393700" progId="Equation.3">
                  <p:embed/>
                </p:oleObj>
              </mc:Choice>
              <mc:Fallback>
                <p:oleObj name="Equation" r:id="rId3" imgW="11684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95893" y="1306513"/>
                        <a:ext cx="2201863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9170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0277419"/>
              </p:ext>
            </p:extLst>
          </p:nvPr>
        </p:nvGraphicFramePr>
        <p:xfrm>
          <a:off x="3395893" y="1306513"/>
          <a:ext cx="2201863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5" name="Equation" r:id="rId3" imgW="1168400" imgH="393700" progId="Equation.3">
                  <p:embed/>
                </p:oleObj>
              </mc:Choice>
              <mc:Fallback>
                <p:oleObj name="Equation" r:id="rId3" imgW="11684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95893" y="1306513"/>
                        <a:ext cx="2201863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6192096"/>
              </p:ext>
            </p:extLst>
          </p:nvPr>
        </p:nvGraphicFramePr>
        <p:xfrm>
          <a:off x="3717925" y="2228978"/>
          <a:ext cx="1555750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6" name="Equation" r:id="rId5" imgW="825500" imgH="393700" progId="Equation.3">
                  <p:embed/>
                </p:oleObj>
              </mc:Choice>
              <mc:Fallback>
                <p:oleObj name="Equation" r:id="rId5" imgW="8255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17925" y="2228978"/>
                        <a:ext cx="1555750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4997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uzzyWuzzy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503" y="211654"/>
            <a:ext cx="6745224" cy="37094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22856" y="3921070"/>
            <a:ext cx="60327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“…a man with a firepower of 2X is </a:t>
            </a:r>
            <a:r>
              <a:rPr lang="en-US" dirty="0" smtClean="0"/>
              <a:t>not</a:t>
            </a:r>
            <a:r>
              <a:rPr lang="en-US" i="1" dirty="0" smtClean="0"/>
              <a:t> worth twice the value of a man with firepower X, but rather      as much, after taking into account one hit on either kills just as dead.”</a:t>
            </a:r>
            <a:endParaRPr lang="en-US" i="1" dirty="0" smtClean="0">
              <a:ln>
                <a:solidFill>
                  <a:schemeClr val="tx1"/>
                </a:solidFill>
              </a:ln>
            </a:endParaRPr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742487"/>
              </p:ext>
            </p:extLst>
          </p:nvPr>
        </p:nvGraphicFramePr>
        <p:xfrm>
          <a:off x="4909981" y="4223769"/>
          <a:ext cx="320201" cy="286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9" name="Equation" r:id="rId5" imgW="241300" imgH="215900" progId="Equation.3">
                  <p:embed/>
                </p:oleObj>
              </mc:Choice>
              <mc:Fallback>
                <p:oleObj name="Equation" r:id="rId5" imgW="2413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09981" y="4223769"/>
                        <a:ext cx="320201" cy="2864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7119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9784584"/>
              </p:ext>
            </p:extLst>
          </p:nvPr>
        </p:nvGraphicFramePr>
        <p:xfrm>
          <a:off x="3395893" y="1306513"/>
          <a:ext cx="2201863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" name="Equation" r:id="rId3" imgW="1168400" imgH="393700" progId="Equation.3">
                  <p:embed/>
                </p:oleObj>
              </mc:Choice>
              <mc:Fallback>
                <p:oleObj name="Equation" r:id="rId3" imgW="11684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95893" y="1306513"/>
                        <a:ext cx="2201863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813243"/>
              </p:ext>
            </p:extLst>
          </p:nvPr>
        </p:nvGraphicFramePr>
        <p:xfrm>
          <a:off x="3717925" y="2228978"/>
          <a:ext cx="1555750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0" name="Equation" r:id="rId5" imgW="825500" imgH="393700" progId="Equation.3">
                  <p:embed/>
                </p:oleObj>
              </mc:Choice>
              <mc:Fallback>
                <p:oleObj name="Equation" r:id="rId5" imgW="8255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17925" y="2228978"/>
                        <a:ext cx="1555750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545149"/>
              </p:ext>
            </p:extLst>
          </p:nvPr>
        </p:nvGraphicFramePr>
        <p:xfrm>
          <a:off x="4064000" y="3101975"/>
          <a:ext cx="862013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1" name="Equation" r:id="rId7" imgW="457200" imgH="393700" progId="Equation.3">
                  <p:embed/>
                </p:oleObj>
              </mc:Choice>
              <mc:Fallback>
                <p:oleObj name="Equation" r:id="rId7" imgW="4572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64000" y="3101975"/>
                        <a:ext cx="862013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7107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Math:</a:t>
            </a:r>
            <a:endParaRPr lang="en-US" dirty="0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5839722"/>
              </p:ext>
            </p:extLst>
          </p:nvPr>
        </p:nvGraphicFramePr>
        <p:xfrm>
          <a:off x="3395893" y="1306513"/>
          <a:ext cx="2201863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3" name="Equation" r:id="rId3" imgW="1168400" imgH="393700" progId="Equation.3">
                  <p:embed/>
                </p:oleObj>
              </mc:Choice>
              <mc:Fallback>
                <p:oleObj name="Equation" r:id="rId3" imgW="11684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95893" y="1306513"/>
                        <a:ext cx="2201863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952205"/>
              </p:ext>
            </p:extLst>
          </p:nvPr>
        </p:nvGraphicFramePr>
        <p:xfrm>
          <a:off x="3717925" y="2228978"/>
          <a:ext cx="1555750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4" name="Equation" r:id="rId5" imgW="825500" imgH="393700" progId="Equation.3">
                  <p:embed/>
                </p:oleObj>
              </mc:Choice>
              <mc:Fallback>
                <p:oleObj name="Equation" r:id="rId5" imgW="8255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17925" y="2228978"/>
                        <a:ext cx="1555750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7628971"/>
              </p:ext>
            </p:extLst>
          </p:nvPr>
        </p:nvGraphicFramePr>
        <p:xfrm>
          <a:off x="4064000" y="3101975"/>
          <a:ext cx="862013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5" name="Equation" r:id="rId7" imgW="457200" imgH="393700" progId="Equation.3">
                  <p:embed/>
                </p:oleObj>
              </mc:Choice>
              <mc:Fallback>
                <p:oleObj name="Equation" r:id="rId7" imgW="4572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64000" y="3101975"/>
                        <a:ext cx="862013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6652310"/>
              </p:ext>
            </p:extLst>
          </p:nvPr>
        </p:nvGraphicFramePr>
        <p:xfrm>
          <a:off x="4138698" y="4094421"/>
          <a:ext cx="885825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6" name="Equation" r:id="rId9" imgW="469900" imgH="203200" progId="Equation.3">
                  <p:embed/>
                </p:oleObj>
              </mc:Choice>
              <mc:Fallback>
                <p:oleObj name="Equation" r:id="rId9" imgW="469900" imgH="20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138698" y="4094421"/>
                        <a:ext cx="885825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7415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Lanchester’s Laws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10333"/>
            <a:ext cx="8229600" cy="3084290"/>
          </a:xfrm>
        </p:spPr>
        <p:txBody>
          <a:bodyPr/>
          <a:lstStyle/>
          <a:p>
            <a:r>
              <a:rPr lang="en-US" dirty="0" err="1" smtClean="0"/>
              <a:t>Thunderdome</a:t>
            </a:r>
            <a:endParaRPr lang="en-US" dirty="0" smtClean="0"/>
          </a:p>
          <a:p>
            <a:endParaRPr lang="en-US" sz="1200" dirty="0" smtClean="0"/>
          </a:p>
          <a:p>
            <a:r>
              <a:rPr lang="en-US" dirty="0" smtClean="0"/>
              <a:t>Gun Fight 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2688386"/>
              </p:ext>
            </p:extLst>
          </p:nvPr>
        </p:nvGraphicFramePr>
        <p:xfrm>
          <a:off x="4941593" y="2292734"/>
          <a:ext cx="1374923" cy="579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1" name="Equation" r:id="rId3" imgW="482600" imgH="203200" progId="Equation.3">
                  <p:embed/>
                </p:oleObj>
              </mc:Choice>
              <mc:Fallback>
                <p:oleObj name="Equation" r:id="rId3" imgW="482600" imgH="20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41593" y="2292734"/>
                        <a:ext cx="1374923" cy="579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2850127"/>
              </p:ext>
            </p:extLst>
          </p:nvPr>
        </p:nvGraphicFramePr>
        <p:xfrm>
          <a:off x="5116547" y="1632465"/>
          <a:ext cx="1193800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2" name="Equation" r:id="rId5" imgW="419100" imgH="165100" progId="Equation.3">
                  <p:embed/>
                </p:oleObj>
              </mc:Choice>
              <mc:Fallback>
                <p:oleObj name="Equation" r:id="rId5" imgW="4191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16547" y="1632465"/>
                        <a:ext cx="1193800" cy="471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1698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 Value of a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many Ninjas is a unit worth?</a:t>
            </a:r>
          </a:p>
          <a:p>
            <a:r>
              <a:rPr lang="en-US" dirty="0" smtClean="0"/>
              <a:t>Solve for N.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679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 Value of a Unit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10333"/>
            <a:ext cx="8229600" cy="3084290"/>
          </a:xfrm>
        </p:spPr>
        <p:txBody>
          <a:bodyPr/>
          <a:lstStyle/>
          <a:p>
            <a:r>
              <a:rPr lang="en-US" dirty="0" err="1" smtClean="0"/>
              <a:t>Thunderdome</a:t>
            </a:r>
            <a:endParaRPr lang="en-US" dirty="0" smtClean="0"/>
          </a:p>
          <a:p>
            <a:endParaRPr lang="en-US" sz="1200" dirty="0"/>
          </a:p>
          <a:p>
            <a:r>
              <a:rPr lang="en-US" dirty="0" smtClean="0"/>
              <a:t>Gun Fight 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2580178"/>
              </p:ext>
            </p:extLst>
          </p:nvPr>
        </p:nvGraphicFramePr>
        <p:xfrm>
          <a:off x="5100252" y="2232692"/>
          <a:ext cx="901700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9" name="Equation" r:id="rId3" imgW="317500" imgH="215900" progId="Equation.3">
                  <p:embed/>
                </p:oleObj>
              </mc:Choice>
              <mc:Fallback>
                <p:oleObj name="Equation" r:id="rId3" imgW="3175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00252" y="2232692"/>
                        <a:ext cx="901700" cy="615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7528365"/>
              </p:ext>
            </p:extLst>
          </p:nvPr>
        </p:nvGraphicFramePr>
        <p:xfrm>
          <a:off x="5118100" y="1605630"/>
          <a:ext cx="760413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0" name="Equation" r:id="rId5" imgW="266700" imgH="152400" progId="Equation.3">
                  <p:embed/>
                </p:oleObj>
              </mc:Choice>
              <mc:Fallback>
                <p:oleObj name="Equation" r:id="rId5" imgW="2667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18100" y="1605630"/>
                        <a:ext cx="760413" cy="43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92552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</a:t>
            </a:r>
            <a:r>
              <a:rPr lang="en-US" dirty="0" err="1" smtClean="0"/>
              <a:t>Hitpoints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10333"/>
            <a:ext cx="8229600" cy="3084290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158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</a:t>
            </a:r>
            <a:r>
              <a:rPr lang="en-US" dirty="0" err="1" smtClean="0"/>
              <a:t>Hitpoints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10333"/>
            <a:ext cx="8229600" cy="3084290"/>
          </a:xfrm>
        </p:spPr>
        <p:txBody>
          <a:bodyPr/>
          <a:lstStyle/>
          <a:p>
            <a:r>
              <a:rPr lang="en-US" dirty="0" err="1" smtClean="0"/>
              <a:t>Thunderdome</a:t>
            </a:r>
            <a:endParaRPr lang="en-US" dirty="0" smtClean="0"/>
          </a:p>
          <a:p>
            <a:endParaRPr lang="en-US" sz="1200" dirty="0"/>
          </a:p>
          <a:p>
            <a:r>
              <a:rPr lang="en-US" dirty="0" smtClean="0"/>
              <a:t>Gun Fight </a:t>
            </a:r>
          </a:p>
          <a:p>
            <a:pPr lvl="1"/>
            <a:r>
              <a:rPr lang="en-US" dirty="0" smtClean="0"/>
              <a:t>2 guys can beat 2x firepower OR 2x health</a:t>
            </a:r>
          </a:p>
          <a:p>
            <a:pPr lvl="1"/>
            <a:r>
              <a:rPr lang="en-US" dirty="0" smtClean="0"/>
              <a:t>But not both. </a:t>
            </a:r>
          </a:p>
          <a:p>
            <a:r>
              <a:rPr lang="en-US" dirty="0" smtClean="0"/>
              <a:t>Works for heterogeneous armies.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5275040"/>
              </p:ext>
            </p:extLst>
          </p:nvPr>
        </p:nvGraphicFramePr>
        <p:xfrm>
          <a:off x="4701489" y="2168826"/>
          <a:ext cx="1806575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8" name="Equation" r:id="rId3" imgW="635000" imgH="279400" progId="Equation.3">
                  <p:embed/>
                </p:oleObj>
              </mc:Choice>
              <mc:Fallback>
                <p:oleObj name="Equation" r:id="rId3" imgW="6350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01489" y="2168826"/>
                        <a:ext cx="1806575" cy="795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7563257"/>
              </p:ext>
            </p:extLst>
          </p:nvPr>
        </p:nvGraphicFramePr>
        <p:xfrm>
          <a:off x="4829175" y="1632251"/>
          <a:ext cx="133985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9" name="Equation" r:id="rId5" imgW="469900" imgH="152400" progId="Equation.3">
                  <p:embed/>
                </p:oleObj>
              </mc:Choice>
              <mc:Fallback>
                <p:oleObj name="Equation" r:id="rId5" imgW="4699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29175" y="1632251"/>
                        <a:ext cx="1339850" cy="43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5694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extremes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10333"/>
            <a:ext cx="8229600" cy="3084290"/>
          </a:xfrm>
        </p:spPr>
        <p:txBody>
          <a:bodyPr/>
          <a:lstStyle/>
          <a:p>
            <a:r>
              <a:rPr lang="en-US" dirty="0" err="1" smtClean="0"/>
              <a:t>Thunderdome</a:t>
            </a:r>
            <a:endParaRPr lang="en-US" dirty="0" smtClean="0"/>
          </a:p>
          <a:p>
            <a:endParaRPr lang="en-US" sz="1200" dirty="0"/>
          </a:p>
          <a:p>
            <a:r>
              <a:rPr lang="en-US" dirty="0" smtClean="0"/>
              <a:t>Gun Fight </a:t>
            </a:r>
          </a:p>
          <a:p>
            <a:endParaRPr lang="en-US" sz="2000" dirty="0"/>
          </a:p>
          <a:p>
            <a:r>
              <a:rPr lang="en-US" dirty="0" smtClean="0"/>
              <a:t>In General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64364"/>
              </p:ext>
            </p:extLst>
          </p:nvPr>
        </p:nvGraphicFramePr>
        <p:xfrm>
          <a:off x="4701489" y="2168826"/>
          <a:ext cx="1806575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0" name="Equation" r:id="rId3" imgW="635000" imgH="279400" progId="Equation.3">
                  <p:embed/>
                </p:oleObj>
              </mc:Choice>
              <mc:Fallback>
                <p:oleObj name="Equation" r:id="rId3" imgW="6350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01489" y="2168826"/>
                        <a:ext cx="1806575" cy="795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5006674"/>
              </p:ext>
            </p:extLst>
          </p:nvPr>
        </p:nvGraphicFramePr>
        <p:xfrm>
          <a:off x="4829175" y="1632251"/>
          <a:ext cx="133985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1" name="Equation" r:id="rId5" imgW="469900" imgH="152400" progId="Equation.3">
                  <p:embed/>
                </p:oleObj>
              </mc:Choice>
              <mc:Fallback>
                <p:oleObj name="Equation" r:id="rId5" imgW="469900" imgH="15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29175" y="1632251"/>
                        <a:ext cx="1339850" cy="43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9957686"/>
              </p:ext>
            </p:extLst>
          </p:nvPr>
        </p:nvGraphicFramePr>
        <p:xfrm>
          <a:off x="4719638" y="3169767"/>
          <a:ext cx="1770062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2" name="Equation" r:id="rId7" imgW="622300" imgH="279400" progId="Equation.3">
                  <p:embed/>
                </p:oleObj>
              </mc:Choice>
              <mc:Fallback>
                <p:oleObj name="Equation" r:id="rId7" imgW="6223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719638" y="3169767"/>
                        <a:ext cx="1770062" cy="795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9927740"/>
              </p:ext>
            </p:extLst>
          </p:nvPr>
        </p:nvGraphicFramePr>
        <p:xfrm>
          <a:off x="5180549" y="3857155"/>
          <a:ext cx="1022799" cy="413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3" name="Equation" r:id="rId9" imgW="533400" imgH="215900" progId="Equation.3">
                  <p:embed/>
                </p:oleObj>
              </mc:Choice>
              <mc:Fallback>
                <p:oleObj name="Equation" r:id="rId9" imgW="5334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180549" y="3857155"/>
                        <a:ext cx="1022799" cy="4139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70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latin typeface="Times New Roman"/>
                <a:cs typeface="Times New Roman"/>
              </a:rPr>
              <a:t>k </a:t>
            </a:r>
            <a:r>
              <a:rPr lang="en-US" dirty="0" smtClean="0">
                <a:cs typeface="Times New Roman"/>
              </a:rPr>
              <a:t>represents </a:t>
            </a:r>
            <a:r>
              <a:rPr lang="en-US" i="1" dirty="0" smtClean="0">
                <a:cs typeface="Times New Roman"/>
              </a:rPr>
              <a:t>inefficiency</a:t>
            </a:r>
            <a:endParaRPr lang="en-US" i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Sources of inefficiency:</a:t>
            </a:r>
          </a:p>
          <a:p>
            <a:r>
              <a:rPr lang="en-US" dirty="0" smtClean="0"/>
              <a:t>Limited range and/or movement</a:t>
            </a:r>
          </a:p>
          <a:p>
            <a:r>
              <a:rPr lang="en-US" dirty="0" smtClean="0"/>
              <a:t>Limited space</a:t>
            </a:r>
          </a:p>
          <a:p>
            <a:r>
              <a:rPr lang="en-US" dirty="0" smtClean="0"/>
              <a:t>Overkill</a:t>
            </a:r>
          </a:p>
          <a:p>
            <a:r>
              <a:rPr lang="en-US" dirty="0" err="1" smtClean="0"/>
              <a:t>Underkill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Wikipedia: Modern calculations use </a:t>
            </a:r>
            <a:r>
              <a:rPr lang="en-US" i="1" dirty="0">
                <a:latin typeface="Times New Roman"/>
                <a:cs typeface="Times New Roman"/>
              </a:rPr>
              <a:t>k </a:t>
            </a:r>
            <a:r>
              <a:rPr lang="en-US" i="1" dirty="0" smtClean="0">
                <a:latin typeface="Times New Roman"/>
                <a:cs typeface="Times New Roman"/>
              </a:rPr>
              <a:t>=⅔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70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Possibly two different </a:t>
            </a:r>
            <a:r>
              <a:rPr lang="en-US" i="1" dirty="0" smtClean="0">
                <a:latin typeface="Times New Roman"/>
                <a:cs typeface="Times New Roman"/>
              </a:rPr>
              <a:t>k</a:t>
            </a:r>
            <a:r>
              <a:rPr lang="en-US" i="1" dirty="0" smtClean="0"/>
              <a:t> </a:t>
            </a:r>
            <a:r>
              <a:rPr lang="en-US" dirty="0" smtClean="0"/>
              <a:t>values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10333"/>
            <a:ext cx="8229600" cy="3084290"/>
          </a:xfrm>
        </p:spPr>
        <p:txBody>
          <a:bodyPr/>
          <a:lstStyle/>
          <a:p>
            <a:pPr marL="0" indent="0">
              <a:buNone/>
            </a:pPr>
            <a:endParaRPr lang="en-US" sz="2000" dirty="0"/>
          </a:p>
          <a:p>
            <a:r>
              <a:rPr lang="en-US" dirty="0" smtClean="0"/>
              <a:t>Point Value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2281095"/>
              </p:ext>
            </p:extLst>
          </p:nvPr>
        </p:nvGraphicFramePr>
        <p:xfrm>
          <a:off x="4683125" y="1949450"/>
          <a:ext cx="1843088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6" name="Equation" r:id="rId3" imgW="647700" imgH="190500" progId="Equation.3">
                  <p:embed/>
                </p:oleObj>
              </mc:Choice>
              <mc:Fallback>
                <p:oleObj name="Equation" r:id="rId3" imgW="647700" imgH="190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83125" y="1949450"/>
                        <a:ext cx="1843088" cy="54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2813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Also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Designer's Notebook: Kicking Butt by the Numbers: Lanchester's </a:t>
            </a:r>
            <a:r>
              <a:rPr lang="en-US" dirty="0" smtClean="0"/>
              <a:t>Laws</a:t>
            </a:r>
          </a:p>
          <a:p>
            <a:pPr lvl="1"/>
            <a:r>
              <a:rPr lang="en-US" dirty="0" smtClean="0"/>
              <a:t>Ernest Adams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827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cs typeface="Times New Roman"/>
              </a:rPr>
              <a:t>Factors that </a:t>
            </a:r>
            <a:r>
              <a:rPr lang="en-US" i="1" dirty="0" smtClean="0">
                <a:cs typeface="Times New Roman"/>
              </a:rPr>
              <a:t>Don’t </a:t>
            </a:r>
            <a:r>
              <a:rPr lang="en-US" dirty="0" smtClean="0">
                <a:cs typeface="Times New Roman"/>
              </a:rPr>
              <a:t>Affect Efficiency</a:t>
            </a:r>
            <a:endParaRPr lang="en-US" dirty="0"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Multipliers on </a:t>
            </a:r>
            <a:r>
              <a:rPr lang="en-US" i="1" dirty="0" smtClean="0">
                <a:latin typeface="Times New Roman"/>
                <a:cs typeface="Times New Roman"/>
              </a:rPr>
              <a:t>F</a:t>
            </a:r>
          </a:p>
          <a:p>
            <a:pPr lvl="1"/>
            <a:r>
              <a:rPr lang="en-US" dirty="0" smtClean="0">
                <a:cs typeface="Times New Roman"/>
              </a:rPr>
              <a:t>fire rate</a:t>
            </a:r>
          </a:p>
          <a:p>
            <a:pPr lvl="1"/>
            <a:r>
              <a:rPr lang="en-US" dirty="0" smtClean="0">
                <a:cs typeface="Times New Roman"/>
              </a:rPr>
              <a:t>to-hit chance</a:t>
            </a:r>
          </a:p>
          <a:p>
            <a:r>
              <a:rPr lang="en-US" dirty="0"/>
              <a:t>Multipliers on </a:t>
            </a:r>
            <a:r>
              <a:rPr lang="en-US" i="1" dirty="0" smtClean="0">
                <a:latin typeface="Times New Roman"/>
                <a:cs typeface="Times New Roman"/>
              </a:rPr>
              <a:t>H</a:t>
            </a:r>
          </a:p>
          <a:p>
            <a:pPr lvl="1"/>
            <a:r>
              <a:rPr lang="en-US" dirty="0">
                <a:cs typeface="Times New Roman"/>
              </a:rPr>
              <a:t>d</a:t>
            </a:r>
            <a:r>
              <a:rPr lang="en-US" dirty="0" smtClean="0">
                <a:cs typeface="Times New Roman"/>
              </a:rPr>
              <a:t>odge chance</a:t>
            </a:r>
          </a:p>
          <a:p>
            <a:pPr lvl="1"/>
            <a:r>
              <a:rPr lang="en-US" dirty="0">
                <a:cs typeface="Times New Roman"/>
              </a:rPr>
              <a:t>d</a:t>
            </a:r>
            <a:r>
              <a:rPr lang="en-US" dirty="0" smtClean="0">
                <a:cs typeface="Times New Roman"/>
              </a:rPr>
              <a:t>amage reduction</a:t>
            </a:r>
            <a:endParaRPr lang="en-US" dirty="0">
              <a:cs typeface="Times New Roman"/>
            </a:endParaRPr>
          </a:p>
          <a:p>
            <a:endParaRPr lang="en-US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69686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that Don’t </a:t>
            </a:r>
            <a:r>
              <a:rPr lang="en-US" dirty="0"/>
              <a:t>F</a:t>
            </a:r>
            <a:r>
              <a:rPr lang="en-US" dirty="0" smtClean="0"/>
              <a:t>it the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Healing/Regeneration</a:t>
            </a:r>
          </a:p>
          <a:p>
            <a:r>
              <a:rPr lang="en-US" dirty="0" smtClean="0"/>
              <a:t>Per-hit damage thresholds</a:t>
            </a:r>
          </a:p>
          <a:p>
            <a:r>
              <a:rPr lang="en-US" dirty="0" smtClean="0"/>
              <a:t>Etc.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25019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 to </a:t>
            </a:r>
            <a:r>
              <a:rPr lang="en-US" dirty="0" err="1" smtClean="0"/>
              <a:t>Lightspeed</a:t>
            </a:r>
            <a:r>
              <a:rPr lang="en-US" dirty="0" smtClean="0"/>
              <a:t> Brigade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Different ship sizes and ship costs</a:t>
            </a:r>
          </a:p>
          <a:p>
            <a:r>
              <a:rPr lang="en-US" dirty="0" smtClean="0"/>
              <a:t>Rock/Paper/Scissors relationship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870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Ship Values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659293"/>
              </p:ext>
            </p:extLst>
          </p:nvPr>
        </p:nvGraphicFramePr>
        <p:xfrm>
          <a:off x="317493" y="1356114"/>
          <a:ext cx="6103675" cy="2893659"/>
        </p:xfrm>
        <a:graphic>
          <a:graphicData uri="http://schemas.openxmlformats.org/drawingml/2006/table">
            <a:tbl>
              <a:tblPr/>
              <a:tblGrid>
                <a:gridCol w="1759618"/>
                <a:gridCol w="769833"/>
                <a:gridCol w="1191408"/>
                <a:gridCol w="1191408"/>
                <a:gridCol w="1191408"/>
              </a:tblGrid>
              <a:tr h="789246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Ship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Cost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Fire Rate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Damage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Hit Points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147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Fighter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147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Cruiser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147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Dreadnought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003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 Values </a:t>
            </a:r>
            <a:r>
              <a:rPr lang="en-US" sz="3600" i="1" dirty="0" smtClean="0">
                <a:latin typeface="Times New Roman"/>
                <a:cs typeface="Times New Roman"/>
              </a:rPr>
              <a:t>(k = .5)</a:t>
            </a:r>
            <a:endParaRPr lang="en-US" i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405689"/>
              </p:ext>
            </p:extLst>
          </p:nvPr>
        </p:nvGraphicFramePr>
        <p:xfrm>
          <a:off x="317493" y="1356114"/>
          <a:ext cx="8486491" cy="2893659"/>
        </p:xfrm>
        <a:graphic>
          <a:graphicData uri="http://schemas.openxmlformats.org/drawingml/2006/table">
            <a:tbl>
              <a:tblPr/>
              <a:tblGrid>
                <a:gridCol w="1759618"/>
                <a:gridCol w="769833"/>
                <a:gridCol w="1191408"/>
                <a:gridCol w="1191408"/>
                <a:gridCol w="1191408"/>
                <a:gridCol w="1191408"/>
                <a:gridCol w="1191408"/>
              </a:tblGrid>
              <a:tr h="789246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Ship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Cost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Fire Rate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Damage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Hit Points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Point Value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PV/Cost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147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Fighter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147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Cruiser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22.9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147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Dreadnought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34.4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4679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 Values </a:t>
            </a:r>
            <a:r>
              <a:rPr lang="en-US" sz="3600" i="1" dirty="0" smtClean="0">
                <a:latin typeface="Times New Roman"/>
                <a:cs typeface="Times New Roman"/>
              </a:rPr>
              <a:t>(k = 2/3)</a:t>
            </a:r>
            <a:endParaRPr lang="en-US" i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184075"/>
              </p:ext>
            </p:extLst>
          </p:nvPr>
        </p:nvGraphicFramePr>
        <p:xfrm>
          <a:off x="317493" y="1356114"/>
          <a:ext cx="8486491" cy="2893659"/>
        </p:xfrm>
        <a:graphic>
          <a:graphicData uri="http://schemas.openxmlformats.org/drawingml/2006/table">
            <a:tbl>
              <a:tblPr/>
              <a:tblGrid>
                <a:gridCol w="1759618"/>
                <a:gridCol w="769833"/>
                <a:gridCol w="1191408"/>
                <a:gridCol w="1191408"/>
                <a:gridCol w="1191408"/>
                <a:gridCol w="1191408"/>
                <a:gridCol w="1191408"/>
              </a:tblGrid>
              <a:tr h="789246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Ship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Cost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Fire Rate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Damage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Hit Points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Point Value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PV/Cost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147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Fighter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2.9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14.6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147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Cruiser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65.1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32.5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147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Dreadnought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111.7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37.2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4331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Rock/Paper/Scissors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match-ups that are </a:t>
            </a:r>
            <a:r>
              <a:rPr lang="en-US" i="1" dirty="0" smtClean="0"/>
              <a:t>inefficient </a:t>
            </a:r>
            <a:r>
              <a:rPr lang="en-US" dirty="0" smtClean="0"/>
              <a:t>for each side.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969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Overkill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4303"/>
              </p:ext>
            </p:extLst>
          </p:nvPr>
        </p:nvGraphicFramePr>
        <p:xfrm>
          <a:off x="317493" y="1356114"/>
          <a:ext cx="6103675" cy="2893659"/>
        </p:xfrm>
        <a:graphic>
          <a:graphicData uri="http://schemas.openxmlformats.org/drawingml/2006/table">
            <a:tbl>
              <a:tblPr/>
              <a:tblGrid>
                <a:gridCol w="1759618"/>
                <a:gridCol w="769833"/>
                <a:gridCol w="1191408"/>
                <a:gridCol w="1191408"/>
                <a:gridCol w="1191408"/>
              </a:tblGrid>
              <a:tr h="789246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Ship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Cost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Fire Rate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Damage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Hit Points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147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Fighter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70147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Cruiser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0147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Dreadnought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4" name="Straight Arrow Connector 3"/>
          <p:cNvCxnSpPr/>
          <p:nvPr/>
        </p:nvCxnSpPr>
        <p:spPr>
          <a:xfrm flipV="1">
            <a:off x="4873940" y="2771805"/>
            <a:ext cx="772279" cy="11413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670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Range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772862"/>
              </p:ext>
            </p:extLst>
          </p:nvPr>
        </p:nvGraphicFramePr>
        <p:xfrm>
          <a:off x="317493" y="1356114"/>
          <a:ext cx="7295083" cy="2893659"/>
        </p:xfrm>
        <a:graphic>
          <a:graphicData uri="http://schemas.openxmlformats.org/drawingml/2006/table">
            <a:tbl>
              <a:tblPr/>
              <a:tblGrid>
                <a:gridCol w="1759618"/>
                <a:gridCol w="769833"/>
                <a:gridCol w="1191408"/>
                <a:gridCol w="1191408"/>
                <a:gridCol w="1191408"/>
                <a:gridCol w="1191408"/>
              </a:tblGrid>
              <a:tr h="789246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Ship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Cost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Fire Rate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Damage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Hit Points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Range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70147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Fighter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70147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Cruiser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70147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Dreadnought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2430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 changes were needed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Dreadnoughts: Don’t bother shooting at fighters. </a:t>
            </a:r>
          </a:p>
          <a:p>
            <a:r>
              <a:rPr lang="en-US" dirty="0" smtClean="0"/>
              <a:t>Cruisers: Change targets quickly.  Only steer at one target.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642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 Demo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40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Explicit R/P/S Mechanics Avoided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less rule to learn </a:t>
            </a:r>
            <a:endParaRPr lang="en-US" dirty="0"/>
          </a:p>
          <a:p>
            <a:r>
              <a:rPr lang="en-US" dirty="0"/>
              <a:t>Leave room for future expansion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163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If it’s R/P/S, why do Point Values matter?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5937"/>
            <a:ext cx="8229600" cy="3178686"/>
          </a:xfrm>
        </p:spPr>
        <p:txBody>
          <a:bodyPr/>
          <a:lstStyle/>
          <a:p>
            <a:r>
              <a:rPr lang="en-US" dirty="0" smtClean="0"/>
              <a:t>You could end up with a “lopsided” R/P/S: </a:t>
            </a:r>
          </a:p>
          <a:p>
            <a:pPr lvl="1"/>
            <a:r>
              <a:rPr lang="en-US" dirty="0" smtClean="0"/>
              <a:t>Rock beats Scissors handily</a:t>
            </a:r>
          </a:p>
          <a:p>
            <a:pPr lvl="1"/>
            <a:r>
              <a:rPr lang="en-US" dirty="0" smtClean="0"/>
              <a:t>But Paper beats Rock just barely.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513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Sum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Thunderdome</a:t>
            </a:r>
            <a:r>
              <a:rPr lang="en-US" dirty="0" smtClean="0"/>
              <a:t>” and “Gun Fight” have perfect solutions.</a:t>
            </a:r>
          </a:p>
          <a:p>
            <a:r>
              <a:rPr lang="en-US" dirty="0" smtClean="0"/>
              <a:t>Your game lies </a:t>
            </a:r>
            <a:r>
              <a:rPr lang="en-US" i="1" dirty="0" smtClean="0"/>
              <a:t>between </a:t>
            </a:r>
            <a:r>
              <a:rPr lang="en-US" dirty="0" smtClean="0"/>
              <a:t>them.  </a:t>
            </a:r>
            <a:endParaRPr lang="en-US" dirty="0" smtClean="0"/>
          </a:p>
          <a:p>
            <a:r>
              <a:rPr lang="en-US" dirty="0" smtClean="0"/>
              <a:t>Lanchester’s laws can give you a head start on point values. </a:t>
            </a:r>
          </a:p>
          <a:p>
            <a:r>
              <a:rPr lang="en-US" dirty="0" smtClean="0"/>
              <a:t>Still no substitute for playtest. </a:t>
            </a:r>
          </a:p>
          <a:p>
            <a:r>
              <a:rPr lang="en-US" dirty="0" smtClean="0"/>
              <a:t>Spreadsheets </a:t>
            </a:r>
            <a:r>
              <a:rPr lang="en-US" dirty="0" smtClean="0"/>
              <a:t>are awesome.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34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dirty="0" smtClean="0"/>
              <a:t>Questions?</a:t>
            </a:r>
            <a:endParaRPr lang="en-US" i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54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Lightspeed</a:t>
            </a:r>
            <a:r>
              <a:rPr lang="en-US" dirty="0" smtClean="0"/>
              <a:t> Brigade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Lots of different tradeoffs between firepower, </a:t>
            </a:r>
            <a:r>
              <a:rPr lang="en-US" dirty="0" err="1" smtClean="0"/>
              <a:t>hitpoints</a:t>
            </a:r>
            <a:r>
              <a:rPr lang="en-US" dirty="0" smtClean="0"/>
              <a:t> and # of units. 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Need to balance units, but also create R/P/S relationship.</a:t>
            </a:r>
          </a:p>
          <a:p>
            <a:endParaRPr lang="en-US" dirty="0"/>
          </a:p>
          <a:p>
            <a:r>
              <a:rPr lang="en-US" dirty="0" smtClean="0"/>
              <a:t>Leave room for future content expansion.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223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Lanchester’s Laws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Model relationship between numerical advantage </a:t>
            </a:r>
            <a:r>
              <a:rPr lang="en-US" i="1" dirty="0" smtClean="0">
                <a:latin typeface="Times New Roman"/>
                <a:cs typeface="Times New Roman"/>
              </a:rPr>
              <a:t>(N)</a:t>
            </a:r>
            <a:r>
              <a:rPr lang="en-US" dirty="0" smtClean="0"/>
              <a:t> and firepower advantage </a:t>
            </a:r>
            <a:r>
              <a:rPr lang="en-US" i="1" dirty="0" smtClean="0">
                <a:latin typeface="Times New Roman"/>
                <a:cs typeface="Times New Roman"/>
              </a:rPr>
              <a:t>(F)</a:t>
            </a:r>
            <a:endParaRPr lang="en-US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41770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Fighters vs. Ninjas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Suppose:</a:t>
            </a:r>
          </a:p>
          <a:p>
            <a:r>
              <a:rPr lang="en-US" dirty="0" smtClean="0"/>
              <a:t>Everyone has 10 </a:t>
            </a:r>
            <a:r>
              <a:rPr lang="en-US" dirty="0" err="1" smtClean="0"/>
              <a:t>hitpoints</a:t>
            </a:r>
            <a:endParaRPr lang="en-US" dirty="0" smtClean="0"/>
          </a:p>
          <a:p>
            <a:r>
              <a:rPr lang="en-US" dirty="0" smtClean="0"/>
              <a:t>Ninjas do 1 </a:t>
            </a:r>
            <a:r>
              <a:rPr lang="en-US" dirty="0" err="1" smtClean="0"/>
              <a:t>hitpoint</a:t>
            </a:r>
            <a:r>
              <a:rPr lang="en-US" dirty="0" smtClean="0"/>
              <a:t> per round.</a:t>
            </a:r>
          </a:p>
          <a:p>
            <a:r>
              <a:rPr lang="en-US" dirty="0" smtClean="0"/>
              <a:t>Fighters do 10 </a:t>
            </a:r>
            <a:r>
              <a:rPr lang="en-US" dirty="0" err="1" smtClean="0"/>
              <a:t>hitpoints</a:t>
            </a:r>
            <a:r>
              <a:rPr lang="en-US" dirty="0" smtClean="0"/>
              <a:t> per round.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 smtClean="0"/>
              <a:t>How many Ninjas can a Fighter defeat?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953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Props1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schemas.microsoft.com/office/infopath/2007/PartnerControls"/>
    <ds:schemaRef ds:uri="http://schemas.microsoft.com/sharepoint/v3/field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2436</TotalTime>
  <Words>1206</Words>
  <Application>Microsoft Macintosh PowerPoint</Application>
  <PresentationFormat>On-screen Show (16:9)</PresentationFormat>
  <Paragraphs>530</Paragraphs>
  <Slides>63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5" baseType="lpstr">
      <vt:lpstr>Office Theme</vt:lpstr>
      <vt:lpstr>Equation</vt:lpstr>
      <vt:lpstr>Lanchester’s Laws in Space</vt:lpstr>
      <vt:lpstr>Overview</vt:lpstr>
      <vt:lpstr>Lanchester’s Laws</vt:lpstr>
      <vt:lpstr>PowerPoint Presentation</vt:lpstr>
      <vt:lpstr>See Also</vt:lpstr>
      <vt:lpstr>Game Demo</vt:lpstr>
      <vt:lpstr>Lightspeed Brigade</vt:lpstr>
      <vt:lpstr>Lanchester’s Laws</vt:lpstr>
      <vt:lpstr>Example: Fighters vs. Ninjas</vt:lpstr>
      <vt:lpstr>Case 1: Thunderdome</vt:lpstr>
      <vt:lpstr>Case 2: Gun Fight </vt:lpstr>
      <vt:lpstr>Case 1: Thunderdome</vt:lpstr>
      <vt:lpstr>Case 1: Thunderdome</vt:lpstr>
      <vt:lpstr>The Math:</vt:lpstr>
      <vt:lpstr>The Math:</vt:lpstr>
      <vt:lpstr>The Math:</vt:lpstr>
      <vt:lpstr>The Math:</vt:lpstr>
      <vt:lpstr>The Math:</vt:lpstr>
      <vt:lpstr>The Math:</vt:lpstr>
      <vt:lpstr>The Math:</vt:lpstr>
      <vt:lpstr>The Math:</vt:lpstr>
      <vt:lpstr>The Math:</vt:lpstr>
      <vt:lpstr>The Math:</vt:lpstr>
      <vt:lpstr>The Math:</vt:lpstr>
      <vt:lpstr>The Math:</vt:lpstr>
      <vt:lpstr>The Math:</vt:lpstr>
      <vt:lpstr>The Math:</vt:lpstr>
      <vt:lpstr>PowerPoint Presentation</vt:lpstr>
      <vt:lpstr>Case 2: Gun Fight </vt:lpstr>
      <vt:lpstr>4 Ninjas vs. 1 Fighter</vt:lpstr>
      <vt:lpstr>32 Ninjas vs. 10 Fighter</vt:lpstr>
      <vt:lpstr>One More Ninja</vt:lpstr>
      <vt:lpstr>Case 2: Gun Fight</vt:lpstr>
      <vt:lpstr>The Math:</vt:lpstr>
      <vt:lpstr>The Math:</vt:lpstr>
      <vt:lpstr>The Math:</vt:lpstr>
      <vt:lpstr>The Math:</vt:lpstr>
      <vt:lpstr>The Math:</vt:lpstr>
      <vt:lpstr>The Math:</vt:lpstr>
      <vt:lpstr>The Math:</vt:lpstr>
      <vt:lpstr>The Math:</vt:lpstr>
      <vt:lpstr>Lanchester’s Laws</vt:lpstr>
      <vt:lpstr>Point Value of a Unit</vt:lpstr>
      <vt:lpstr>Point Value of a Unit</vt:lpstr>
      <vt:lpstr>Variable Hitpoints</vt:lpstr>
      <vt:lpstr>Variable Hitpoints</vt:lpstr>
      <vt:lpstr>Two extremes</vt:lpstr>
      <vt:lpstr>k represents inefficiency</vt:lpstr>
      <vt:lpstr>Possibly two different k values</vt:lpstr>
      <vt:lpstr>Factors that Don’t Affect Efficiency</vt:lpstr>
      <vt:lpstr>Factors that Don’t Fit the Model</vt:lpstr>
      <vt:lpstr>Back to Lightspeed Brigade</vt:lpstr>
      <vt:lpstr>Ship Values</vt:lpstr>
      <vt:lpstr>Point Values (k = .5)</vt:lpstr>
      <vt:lpstr>Point Values (k = 2/3)</vt:lpstr>
      <vt:lpstr>Creating Rock/Paper/Scissors</vt:lpstr>
      <vt:lpstr>Overkill</vt:lpstr>
      <vt:lpstr>Range</vt:lpstr>
      <vt:lpstr>AI changes were needed</vt:lpstr>
      <vt:lpstr>Explicit R/P/S Mechanics Avoided</vt:lpstr>
      <vt:lpstr>If it’s R/P/S, why do Point Values matter? </vt:lpstr>
      <vt:lpstr>To Sum Up</vt:lpstr>
      <vt:lpstr>Questions?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Marc LeBlanc</cp:lastModifiedBy>
  <cp:revision>99</cp:revision>
  <dcterms:created xsi:type="dcterms:W3CDTF">2010-04-12T23:12:02Z</dcterms:created>
  <dcterms:modified xsi:type="dcterms:W3CDTF">2013-03-25T06:31:16Z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